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74" r:id="rId3"/>
    <p:sldId id="257" r:id="rId4"/>
    <p:sldId id="279" r:id="rId5"/>
    <p:sldId id="262" r:id="rId6"/>
    <p:sldId id="259" r:id="rId7"/>
    <p:sldId id="261" r:id="rId8"/>
    <p:sldId id="277" r:id="rId9"/>
    <p:sldId id="263" r:id="rId10"/>
    <p:sldId id="276" r:id="rId11"/>
    <p:sldId id="268" r:id="rId12"/>
    <p:sldId id="272" r:id="rId13"/>
    <p:sldId id="269" r:id="rId14"/>
    <p:sldId id="270" r:id="rId15"/>
    <p:sldId id="265" r:id="rId16"/>
    <p:sldId id="271" r:id="rId17"/>
    <p:sldId id="278" r:id="rId18"/>
    <p:sldId id="264" r:id="rId19"/>
    <p:sldId id="266" r:id="rId20"/>
    <p:sldId id="275"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84A2"/>
    <a:srgbClr val="10C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731"/>
    <p:restoredTop sz="96327"/>
  </p:normalViewPr>
  <p:slideViewPr>
    <p:cSldViewPr snapToGrid="0">
      <p:cViewPr varScale="1">
        <p:scale>
          <a:sx n="45" d="100"/>
          <a:sy n="45" d="100"/>
        </p:scale>
        <p:origin x="200" y="1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2165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7196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982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81359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64818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1/30/24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47564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1/30/24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41049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30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38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1/30/24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667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9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872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394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8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13A34C8-038E-2045-AF43-DF7DBB8E0E9E}" type="datetimeFigureOut">
              <a:rPr lang="en-US" smtClean="0"/>
              <a:pPr/>
              <a:t>1/30/24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757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8C68F-D26B-8F47-958C-23B49CF8A634}" type="datetimeFigureOut">
              <a:rPr lang="en-US" smtClean="0"/>
              <a:pPr/>
              <a:t>1/30/24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20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0DF5E60-9974-AC48-9591-99C2BB44B7CF}" type="datetimeFigureOut">
              <a:rPr lang="en-US" smtClean="0"/>
              <a:pPr/>
              <a:t>1/30/24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890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03256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B482E8-6E0E-1B4F-B1FD-C69DB9E858D9}" type="datetimeFigureOut">
              <a:rPr lang="en-US" smtClean="0"/>
              <a:pPr/>
              <a:t>1/30/24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856569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battleofthebooks.org/" TargetMode="External"/><Relationship Id="rId2" Type="http://schemas.openxmlformats.org/officeDocument/2006/relationships/hyperlink" Target="https://docs.google.com/document/d/1_Xca-btTQRcuL0GpjEjXxTlzwgq9NOVOy9sA24gXyOc/edit"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youtube.com/clip/UgkxY81Ghq96NNZH9e7BFNv_V00C-arEux6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7842-18F5-8539-3CEE-DD73F3435709}"/>
              </a:ext>
            </a:extLst>
          </p:cNvPr>
          <p:cNvSpPr>
            <a:spLocks noGrp="1"/>
          </p:cNvSpPr>
          <p:nvPr>
            <p:ph type="ctrTitle"/>
          </p:nvPr>
        </p:nvSpPr>
        <p:spPr>
          <a:xfrm>
            <a:off x="662150" y="4933127"/>
            <a:ext cx="10719849" cy="1119950"/>
          </a:xfrm>
        </p:spPr>
        <p:txBody>
          <a:bodyPr/>
          <a:lstStyle/>
          <a:p>
            <a:r>
              <a:rPr lang="en-US" dirty="0"/>
              <a:t>OBOB 2023-2024</a:t>
            </a:r>
          </a:p>
        </p:txBody>
      </p:sp>
      <p:sp>
        <p:nvSpPr>
          <p:cNvPr id="6" name="Subtitle 5">
            <a:extLst>
              <a:ext uri="{FF2B5EF4-FFF2-40B4-BE49-F238E27FC236}">
                <a16:creationId xmlns:a16="http://schemas.microsoft.com/office/drawing/2014/main" id="{92FC29E2-54EE-DF49-E435-82732276848E}"/>
              </a:ext>
            </a:extLst>
          </p:cNvPr>
          <p:cNvSpPr>
            <a:spLocks noGrp="1"/>
          </p:cNvSpPr>
          <p:nvPr>
            <p:ph type="subTitle" idx="1"/>
          </p:nvPr>
        </p:nvSpPr>
        <p:spPr>
          <a:xfrm>
            <a:off x="809999" y="6287200"/>
            <a:ext cx="10572000" cy="434974"/>
          </a:xfrm>
        </p:spPr>
        <p:txBody>
          <a:bodyPr/>
          <a:lstStyle/>
          <a:p>
            <a:r>
              <a:rPr lang="en-US" dirty="0"/>
              <a:t>Volunteer Training</a:t>
            </a:r>
          </a:p>
        </p:txBody>
      </p:sp>
      <p:sp>
        <p:nvSpPr>
          <p:cNvPr id="4" name="Subtitle 2">
            <a:extLst>
              <a:ext uri="{FF2B5EF4-FFF2-40B4-BE49-F238E27FC236}">
                <a16:creationId xmlns:a16="http://schemas.microsoft.com/office/drawing/2014/main" id="{49E22136-AA67-6545-6F1E-A4B14CFBCD7D}"/>
              </a:ext>
            </a:extLst>
          </p:cNvPr>
          <p:cNvSpPr txBox="1">
            <a:spLocks/>
          </p:cNvSpPr>
          <p:nvPr/>
        </p:nvSpPr>
        <p:spPr>
          <a:xfrm>
            <a:off x="809999" y="5912666"/>
            <a:ext cx="10572000" cy="434974"/>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en-US" dirty="0"/>
              <a:t>Buena Vista Elementary School</a:t>
            </a:r>
          </a:p>
        </p:txBody>
      </p:sp>
      <p:pic>
        <p:nvPicPr>
          <p:cNvPr id="1026" name="Picture 2">
            <a:extLst>
              <a:ext uri="{FF2B5EF4-FFF2-40B4-BE49-F238E27FC236}">
                <a16:creationId xmlns:a16="http://schemas.microsoft.com/office/drawing/2014/main" id="{9F8C40F4-5B74-E8B9-7286-04B03F40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745" y="229538"/>
            <a:ext cx="6106510" cy="432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0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C7FB-5758-C882-4A64-5452680F6698}"/>
              </a:ext>
            </a:extLst>
          </p:cNvPr>
          <p:cNvSpPr>
            <a:spLocks noGrp="1"/>
          </p:cNvSpPr>
          <p:nvPr>
            <p:ph type="title"/>
          </p:nvPr>
        </p:nvSpPr>
        <p:spPr/>
        <p:txBody>
          <a:bodyPr/>
          <a:lstStyle/>
          <a:p>
            <a:r>
              <a:rPr lang="en-US" dirty="0"/>
              <a:t>”In Which Book” Questions</a:t>
            </a:r>
          </a:p>
        </p:txBody>
      </p:sp>
      <p:sp>
        <p:nvSpPr>
          <p:cNvPr id="5" name="Content Placeholder 2">
            <a:extLst>
              <a:ext uri="{FF2B5EF4-FFF2-40B4-BE49-F238E27FC236}">
                <a16:creationId xmlns:a16="http://schemas.microsoft.com/office/drawing/2014/main" id="{AF147829-2727-59CE-67C8-D33A1BBD9A55}"/>
              </a:ext>
            </a:extLst>
          </p:cNvPr>
          <p:cNvSpPr txBox="1">
            <a:spLocks/>
          </p:cNvSpPr>
          <p:nvPr/>
        </p:nvSpPr>
        <p:spPr>
          <a:xfrm>
            <a:off x="293286" y="1616601"/>
            <a:ext cx="6082114" cy="4061313"/>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latin typeface="Roboto" panose="02000000000000000000" pitchFamily="2" charset="0"/>
                <a:ea typeface="Roboto" panose="02000000000000000000" pitchFamily="2" charset="0"/>
                <a:cs typeface="Roboto" panose="02000000000000000000" pitchFamily="2" charset="0"/>
              </a:rPr>
              <a:t>All of the “In Which Book” questions are answered with the title of the book and the author(s).</a:t>
            </a:r>
          </a:p>
          <a:p>
            <a:r>
              <a:rPr lang="en-US" dirty="0">
                <a:latin typeface="Roboto" panose="02000000000000000000" pitchFamily="2" charset="0"/>
                <a:ea typeface="Roboto" panose="02000000000000000000" pitchFamily="2" charset="0"/>
                <a:cs typeface="Roboto" panose="02000000000000000000" pitchFamily="2" charset="0"/>
              </a:rPr>
              <a:t>The names of the authors need to be pronounced in a way that is easily understood.</a:t>
            </a:r>
          </a:p>
          <a:p>
            <a:pPr lvl="1"/>
            <a:r>
              <a:rPr lang="en-US" dirty="0">
                <a:latin typeface="Roboto" panose="02000000000000000000" pitchFamily="2" charset="0"/>
                <a:ea typeface="Roboto" panose="02000000000000000000" pitchFamily="2" charset="0"/>
                <a:cs typeface="Roboto" panose="02000000000000000000" pitchFamily="2" charset="0"/>
              </a:rPr>
              <a:t>Example: Tracey Baptiste</a:t>
            </a:r>
          </a:p>
          <a:p>
            <a:r>
              <a:rPr lang="en-US" dirty="0">
                <a:latin typeface="Roboto" panose="02000000000000000000" pitchFamily="2" charset="0"/>
                <a:ea typeface="Roboto" panose="02000000000000000000" pitchFamily="2" charset="0"/>
                <a:cs typeface="Roboto" panose="02000000000000000000" pitchFamily="2" charset="0"/>
              </a:rPr>
              <a:t>If the team only answers one of those correctly, they receive 3 points. </a:t>
            </a:r>
          </a:p>
          <a:p>
            <a:r>
              <a:rPr lang="en-US" dirty="0">
                <a:latin typeface="Roboto" panose="02000000000000000000" pitchFamily="2" charset="0"/>
                <a:ea typeface="Roboto" panose="02000000000000000000" pitchFamily="2" charset="0"/>
                <a:cs typeface="Roboto" panose="02000000000000000000" pitchFamily="2" charset="0"/>
              </a:rPr>
              <a:t>When steals are allowed, the opposing team can pick up the other 2 points. If the team that started with the question can’t answer either the title or the author correctly, then the opposing team can earn 5 points if they answer both correctly. If the opposing team gets only the title or author correct, then they earn 3 points. </a:t>
            </a:r>
            <a:r>
              <a:rPr lang="en-US" b="1" dirty="0">
                <a:latin typeface="Roboto" panose="02000000000000000000" pitchFamily="2" charset="0"/>
                <a:ea typeface="Roboto" panose="02000000000000000000" pitchFamily="2" charset="0"/>
                <a:cs typeface="Roboto" panose="02000000000000000000" pitchFamily="2" charset="0"/>
              </a:rPr>
              <a:t>It’s the first correct answer that gets the 3 points.</a:t>
            </a:r>
          </a:p>
        </p:txBody>
      </p:sp>
      <p:pic>
        <p:nvPicPr>
          <p:cNvPr id="7" name="Picture 6">
            <a:extLst>
              <a:ext uri="{FF2B5EF4-FFF2-40B4-BE49-F238E27FC236}">
                <a16:creationId xmlns:a16="http://schemas.microsoft.com/office/drawing/2014/main" id="{92F1E4B6-3820-6FE8-BC69-C7A1D921558A}"/>
              </a:ext>
            </a:extLst>
          </p:cNvPr>
          <p:cNvPicPr>
            <a:picLocks noChangeAspect="1"/>
          </p:cNvPicPr>
          <p:nvPr/>
        </p:nvPicPr>
        <p:blipFill>
          <a:blip r:embed="rId2"/>
          <a:stretch>
            <a:fillRect/>
          </a:stretch>
        </p:blipFill>
        <p:spPr>
          <a:xfrm>
            <a:off x="6375400" y="2028376"/>
            <a:ext cx="5664200" cy="3238500"/>
          </a:xfrm>
          <a:prstGeom prst="rect">
            <a:avLst/>
          </a:prstGeom>
        </p:spPr>
      </p:pic>
    </p:spTree>
    <p:extLst>
      <p:ext uri="{BB962C8B-B14F-4D97-AF65-F5344CB8AC3E}">
        <p14:creationId xmlns:p14="http://schemas.microsoft.com/office/powerpoint/2010/main" val="1026498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EFA486D-2751-8C8F-745C-049EB4F8D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1B3ED2EA-055A-9DEB-5032-BE5AE7803E3F}"/>
              </a:ext>
            </a:extLst>
          </p:cNvPr>
          <p:cNvSpPr/>
          <p:nvPr/>
        </p:nvSpPr>
        <p:spPr>
          <a:xfrm>
            <a:off x="1524000" y="2311400"/>
            <a:ext cx="1143000" cy="5080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36728C6C-D2E0-B7CA-7068-2E775C2F099B}"/>
              </a:ext>
            </a:extLst>
          </p:cNvPr>
          <p:cNvSpPr/>
          <p:nvPr/>
        </p:nvSpPr>
        <p:spPr>
          <a:xfrm>
            <a:off x="1524000" y="3175000"/>
            <a:ext cx="1143000" cy="5080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5FF0716-3B0C-EE4A-79CD-7B83C4171D77}"/>
              </a:ext>
            </a:extLst>
          </p:cNvPr>
          <p:cNvSpPr/>
          <p:nvPr/>
        </p:nvSpPr>
        <p:spPr>
          <a:xfrm>
            <a:off x="1524000" y="4089400"/>
            <a:ext cx="1143000" cy="508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CD850D15-6400-FD88-4B2C-A40189296007}"/>
              </a:ext>
            </a:extLst>
          </p:cNvPr>
          <p:cNvSpPr/>
          <p:nvPr/>
        </p:nvSpPr>
        <p:spPr>
          <a:xfrm>
            <a:off x="1524000" y="4749800"/>
            <a:ext cx="1143000" cy="508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F39E12BD-6119-F023-BB14-6A45BA98C15B}"/>
              </a:ext>
            </a:extLst>
          </p:cNvPr>
          <p:cNvSpPr/>
          <p:nvPr/>
        </p:nvSpPr>
        <p:spPr>
          <a:xfrm>
            <a:off x="10077450" y="431800"/>
            <a:ext cx="1181100" cy="48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25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7753-0886-445E-1832-F248B2F2712D}"/>
              </a:ext>
            </a:extLst>
          </p:cNvPr>
          <p:cNvSpPr>
            <a:spLocks noGrp="1"/>
          </p:cNvSpPr>
          <p:nvPr>
            <p:ph type="title"/>
          </p:nvPr>
        </p:nvSpPr>
        <p:spPr/>
        <p:txBody>
          <a:bodyPr/>
          <a:lstStyle/>
          <a:p>
            <a:r>
              <a:rPr lang="en-US" dirty="0"/>
              <a:t>Content Questions</a:t>
            </a:r>
          </a:p>
        </p:txBody>
      </p:sp>
      <p:sp>
        <p:nvSpPr>
          <p:cNvPr id="5" name="Content Placeholder 2">
            <a:extLst>
              <a:ext uri="{FF2B5EF4-FFF2-40B4-BE49-F238E27FC236}">
                <a16:creationId xmlns:a16="http://schemas.microsoft.com/office/drawing/2014/main" id="{BE26D251-CE80-F03E-84F4-A14E2BD5290C}"/>
              </a:ext>
            </a:extLst>
          </p:cNvPr>
          <p:cNvSpPr txBox="1">
            <a:spLocks/>
          </p:cNvSpPr>
          <p:nvPr/>
        </p:nvSpPr>
        <p:spPr>
          <a:xfrm>
            <a:off x="646111" y="1853248"/>
            <a:ext cx="10554574" cy="3636511"/>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000" dirty="0">
                <a:latin typeface="Roboto" panose="02000000000000000000" pitchFamily="2" charset="0"/>
                <a:ea typeface="Roboto" panose="02000000000000000000" pitchFamily="2" charset="0"/>
                <a:cs typeface="Roboto" panose="02000000000000000000" pitchFamily="2" charset="0"/>
              </a:rPr>
              <a:t>Parentheses – not a required part of answer</a:t>
            </a:r>
          </a:p>
          <a:p>
            <a:pPr lvl="1"/>
            <a:r>
              <a:rPr lang="en-US" sz="1800" dirty="0">
                <a:latin typeface="Roboto" panose="02000000000000000000" pitchFamily="2" charset="0"/>
                <a:ea typeface="Roboto" panose="02000000000000000000" pitchFamily="2" charset="0"/>
                <a:cs typeface="Roboto" panose="02000000000000000000" pitchFamily="2" charset="0"/>
              </a:rPr>
              <a:t>Example: Q: What color are Jennifer’s eyes? A: (light) blue</a:t>
            </a:r>
          </a:p>
          <a:p>
            <a:r>
              <a:rPr lang="en-US" sz="2000" dirty="0">
                <a:latin typeface="Roboto" panose="02000000000000000000" pitchFamily="2" charset="0"/>
                <a:ea typeface="Roboto" panose="02000000000000000000" pitchFamily="2" charset="0"/>
                <a:cs typeface="Roboto" panose="02000000000000000000" pitchFamily="2" charset="0"/>
              </a:rPr>
              <a:t>Underlined = required part of answer</a:t>
            </a:r>
          </a:p>
          <a:p>
            <a:pPr lvl="1"/>
            <a:r>
              <a:rPr lang="en-US" sz="1800" dirty="0">
                <a:latin typeface="Roboto" panose="02000000000000000000" pitchFamily="2" charset="0"/>
                <a:ea typeface="Roboto" panose="02000000000000000000" pitchFamily="2" charset="0"/>
                <a:cs typeface="Roboto" panose="02000000000000000000" pitchFamily="2" charset="0"/>
              </a:rPr>
              <a:t>Example: Q: What magical creature eats clothes off of clothes lines? A:</a:t>
            </a:r>
            <a:r>
              <a:rPr lang="en-US" sz="1800" u="sng" dirty="0">
                <a:latin typeface="Roboto" panose="02000000000000000000" pitchFamily="2" charset="0"/>
                <a:ea typeface="Roboto" panose="02000000000000000000" pitchFamily="2" charset="0"/>
                <a:cs typeface="Roboto" panose="02000000000000000000" pitchFamily="2" charset="0"/>
              </a:rPr>
              <a:t> Invisible </a:t>
            </a:r>
            <a:r>
              <a:rPr lang="en-US" sz="1800" dirty="0">
                <a:latin typeface="Roboto" panose="02000000000000000000" pitchFamily="2" charset="0"/>
                <a:ea typeface="Roboto" panose="02000000000000000000" pitchFamily="2" charset="0"/>
                <a:cs typeface="Roboto" panose="02000000000000000000" pitchFamily="2" charset="0"/>
              </a:rPr>
              <a:t>salamander</a:t>
            </a:r>
          </a:p>
          <a:p>
            <a:r>
              <a:rPr lang="en-US" sz="2000" dirty="0">
                <a:latin typeface="Roboto" panose="02000000000000000000" pitchFamily="2" charset="0"/>
                <a:ea typeface="Roboto" panose="02000000000000000000" pitchFamily="2" charset="0"/>
                <a:cs typeface="Roboto" panose="02000000000000000000" pitchFamily="2" charset="0"/>
              </a:rPr>
              <a:t>“OR” = multiple correct answers</a:t>
            </a:r>
          </a:p>
          <a:p>
            <a:pPr lvl="1"/>
            <a:r>
              <a:rPr lang="en-US" sz="1800" dirty="0">
                <a:latin typeface="Roboto" panose="02000000000000000000" pitchFamily="2" charset="0"/>
                <a:ea typeface="Roboto" panose="02000000000000000000" pitchFamily="2" charset="0"/>
                <a:cs typeface="Roboto" panose="02000000000000000000" pitchFamily="2" charset="0"/>
              </a:rPr>
              <a:t>Example: Q: Who gives Sarah a Lord of the Rings backpack? A: Her mom OR Mrs. Smith</a:t>
            </a:r>
          </a:p>
          <a:p>
            <a:r>
              <a:rPr lang="en-US" sz="2000" dirty="0">
                <a:latin typeface="Roboto" panose="02000000000000000000" pitchFamily="2" charset="0"/>
                <a:ea typeface="Roboto" panose="02000000000000000000" pitchFamily="2" charset="0"/>
                <a:cs typeface="Roboto" panose="02000000000000000000" pitchFamily="2" charset="0"/>
              </a:rPr>
              <a:t>Preface two-part questions with “Raging Readers, this is a two-part question. How many…”</a:t>
            </a:r>
          </a:p>
          <a:p>
            <a:r>
              <a:rPr lang="en-US" sz="2000" dirty="0">
                <a:latin typeface="Roboto" panose="02000000000000000000" pitchFamily="2" charset="0"/>
                <a:ea typeface="Roboto" panose="02000000000000000000" pitchFamily="2" charset="0"/>
                <a:cs typeface="Roboto" panose="02000000000000000000" pitchFamily="2" charset="0"/>
              </a:rPr>
              <a:t>If they only get one answer right, the team earns 3 points. When there is the chance for steals, the  other team can pick up the remaining 2 points by delivering the 2</a:t>
            </a:r>
            <a:r>
              <a:rPr lang="en-US" sz="2000" baseline="30000" dirty="0">
                <a:latin typeface="Roboto" panose="02000000000000000000" pitchFamily="2" charset="0"/>
                <a:ea typeface="Roboto" panose="02000000000000000000" pitchFamily="2" charset="0"/>
                <a:cs typeface="Roboto" panose="02000000000000000000" pitchFamily="2" charset="0"/>
              </a:rPr>
              <a:t>nd</a:t>
            </a:r>
            <a:r>
              <a:rPr lang="en-US" sz="2000" dirty="0">
                <a:latin typeface="Roboto" panose="02000000000000000000" pitchFamily="2" charset="0"/>
                <a:ea typeface="Roboto" panose="02000000000000000000" pitchFamily="2" charset="0"/>
                <a:cs typeface="Roboto" panose="02000000000000000000" pitchFamily="2" charset="0"/>
              </a:rPr>
              <a:t> answer.</a:t>
            </a:r>
          </a:p>
        </p:txBody>
      </p:sp>
    </p:spTree>
    <p:extLst>
      <p:ext uri="{BB962C8B-B14F-4D97-AF65-F5344CB8AC3E}">
        <p14:creationId xmlns:p14="http://schemas.microsoft.com/office/powerpoint/2010/main" val="64222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AD17381-B03E-8804-FF52-0FD4AF2F8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9850"/>
            <a:ext cx="8839199" cy="662939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50D115F9-D691-AE2B-A21D-A852E0EDF862}"/>
              </a:ext>
            </a:extLst>
          </p:cNvPr>
          <p:cNvSpPr/>
          <p:nvPr/>
        </p:nvSpPr>
        <p:spPr>
          <a:xfrm>
            <a:off x="1409700" y="2171700"/>
            <a:ext cx="11430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233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941ED1C-58DE-300C-05AF-27E26E03E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52400"/>
            <a:ext cx="87376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094BADCD-458D-D826-ADF9-B3E8D8F4C639}"/>
              </a:ext>
            </a:extLst>
          </p:cNvPr>
          <p:cNvSpPr/>
          <p:nvPr/>
        </p:nvSpPr>
        <p:spPr>
          <a:xfrm>
            <a:off x="1358900" y="3314700"/>
            <a:ext cx="1143000" cy="5080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a:extLst>
              <a:ext uri="{FF2B5EF4-FFF2-40B4-BE49-F238E27FC236}">
                <a16:creationId xmlns:a16="http://schemas.microsoft.com/office/drawing/2014/main" id="{7B0566A6-92A8-D66C-46F1-9CF367502D7C}"/>
              </a:ext>
            </a:extLst>
          </p:cNvPr>
          <p:cNvSpPr/>
          <p:nvPr/>
        </p:nvSpPr>
        <p:spPr>
          <a:xfrm>
            <a:off x="1358900" y="4094117"/>
            <a:ext cx="1143000" cy="508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247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D485-B575-3022-7733-A2D56294AD97}"/>
              </a:ext>
            </a:extLst>
          </p:cNvPr>
          <p:cNvSpPr>
            <a:spLocks noGrp="1"/>
          </p:cNvSpPr>
          <p:nvPr>
            <p:ph type="title"/>
          </p:nvPr>
        </p:nvSpPr>
        <p:spPr/>
        <p:txBody>
          <a:bodyPr/>
          <a:lstStyle/>
          <a:p>
            <a:r>
              <a:rPr lang="en-US" dirty="0"/>
              <a:t>End of the Battle</a:t>
            </a:r>
          </a:p>
        </p:txBody>
      </p:sp>
      <p:sp>
        <p:nvSpPr>
          <p:cNvPr id="3" name="Content Placeholder 2">
            <a:extLst>
              <a:ext uri="{FF2B5EF4-FFF2-40B4-BE49-F238E27FC236}">
                <a16:creationId xmlns:a16="http://schemas.microsoft.com/office/drawing/2014/main" id="{010AA8B3-0F74-0E3C-74A0-74402845052E}"/>
              </a:ext>
            </a:extLst>
          </p:cNvPr>
          <p:cNvSpPr>
            <a:spLocks noGrp="1"/>
          </p:cNvSpPr>
          <p:nvPr>
            <p:ph idx="1"/>
          </p:nvPr>
        </p:nvSpPr>
        <p:spPr>
          <a:xfrm>
            <a:off x="342015" y="1195232"/>
            <a:ext cx="6572157" cy="4467536"/>
          </a:xfrm>
        </p:spPr>
        <p:txBody>
          <a:bodyPr>
            <a:noAutofit/>
          </a:bodyPr>
          <a:lstStyle/>
          <a:p>
            <a:r>
              <a:rPr lang="en-US" dirty="0"/>
              <a:t>At the end of the battle the Timekeeper/ Scorekeeper tells each team their score and asks if they want to challenge any questions they were asked.</a:t>
            </a:r>
          </a:p>
          <a:p>
            <a:r>
              <a:rPr lang="en-US" dirty="0"/>
              <a:t>If they don’t challenge any questions, have each Spokesperson sign under their team’s score.</a:t>
            </a:r>
          </a:p>
          <a:p>
            <a:r>
              <a:rPr lang="en-US" dirty="0"/>
              <a:t>Encourage good sportsmanship. High fives or fist bumps between each other and the opposing team are great options. </a:t>
            </a:r>
          </a:p>
          <a:p>
            <a:r>
              <a:rPr lang="en-US" dirty="0"/>
              <a:t>Keep the kids at their table until all the battles for that session are done. Then the kids can head back to class. We will summon their team when it’s time for their next battle.</a:t>
            </a:r>
          </a:p>
          <a:p>
            <a:r>
              <a:rPr lang="en-US" dirty="0"/>
              <a:t>Remind them that they shouldn’t discuss the questions and answers from the battles. </a:t>
            </a:r>
          </a:p>
          <a:p>
            <a:pPr marL="0" indent="0">
              <a:buNone/>
            </a:pPr>
            <a:endParaRPr lang="en-US" sz="1600" dirty="0"/>
          </a:p>
        </p:txBody>
      </p:sp>
      <p:grpSp>
        <p:nvGrpSpPr>
          <p:cNvPr id="29" name="Group 28">
            <a:extLst>
              <a:ext uri="{FF2B5EF4-FFF2-40B4-BE49-F238E27FC236}">
                <a16:creationId xmlns:a16="http://schemas.microsoft.com/office/drawing/2014/main" id="{F6197A40-65D5-9A41-8610-A9DBC3C5CAA5}"/>
              </a:ext>
            </a:extLst>
          </p:cNvPr>
          <p:cNvGrpSpPr/>
          <p:nvPr/>
        </p:nvGrpSpPr>
        <p:grpSpPr>
          <a:xfrm>
            <a:off x="7315201" y="1175657"/>
            <a:ext cx="3901698" cy="5128892"/>
            <a:chOff x="8440467" y="1939155"/>
            <a:chExt cx="3537349" cy="4750668"/>
          </a:xfrm>
        </p:grpSpPr>
        <p:grpSp>
          <p:nvGrpSpPr>
            <p:cNvPr id="5" name="Group 4">
              <a:extLst>
                <a:ext uri="{FF2B5EF4-FFF2-40B4-BE49-F238E27FC236}">
                  <a16:creationId xmlns:a16="http://schemas.microsoft.com/office/drawing/2014/main" id="{D49D8BB0-2E86-4B0A-F918-E0486DD90D8D}"/>
                </a:ext>
              </a:extLst>
            </p:cNvPr>
            <p:cNvGrpSpPr/>
            <p:nvPr/>
          </p:nvGrpSpPr>
          <p:grpSpPr>
            <a:xfrm>
              <a:off x="8440467" y="1939155"/>
              <a:ext cx="3537349" cy="4750668"/>
              <a:chOff x="8355724" y="2013230"/>
              <a:chExt cx="3537349" cy="4750668"/>
            </a:xfrm>
          </p:grpSpPr>
          <p:sp>
            <p:nvSpPr>
              <p:cNvPr id="23" name="Rounded Rectangle 22">
                <a:extLst>
                  <a:ext uri="{FF2B5EF4-FFF2-40B4-BE49-F238E27FC236}">
                    <a16:creationId xmlns:a16="http://schemas.microsoft.com/office/drawing/2014/main" id="{14C5DF6B-84C3-126A-AB42-55198C1865C8}"/>
                  </a:ext>
                </a:extLst>
              </p:cNvPr>
              <p:cNvSpPr/>
              <p:nvPr/>
            </p:nvSpPr>
            <p:spPr>
              <a:xfrm>
                <a:off x="8355724" y="2013230"/>
                <a:ext cx="3489435" cy="45925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5CCF2A6-1843-25FB-31EF-3AFFA2042CEA}"/>
                  </a:ext>
                </a:extLst>
              </p:cNvPr>
              <p:cNvPicPr>
                <a:picLocks noChangeAspect="1"/>
              </p:cNvPicPr>
              <p:nvPr/>
            </p:nvPicPr>
            <p:blipFill>
              <a:blip r:embed="rId2"/>
              <a:stretch>
                <a:fillRect/>
              </a:stretch>
            </p:blipFill>
            <p:spPr>
              <a:xfrm>
                <a:off x="8355724" y="2186152"/>
                <a:ext cx="3537349" cy="4577746"/>
              </a:xfrm>
              <a:prstGeom prst="rect">
                <a:avLst/>
              </a:prstGeom>
            </p:spPr>
          </p:pic>
        </p:grpSp>
        <p:grpSp>
          <p:nvGrpSpPr>
            <p:cNvPr id="6" name="Group 5">
              <a:extLst>
                <a:ext uri="{FF2B5EF4-FFF2-40B4-BE49-F238E27FC236}">
                  <a16:creationId xmlns:a16="http://schemas.microsoft.com/office/drawing/2014/main" id="{8DD7DEB3-4EA5-B756-3453-71CA76C811D7}"/>
                </a:ext>
              </a:extLst>
            </p:cNvPr>
            <p:cNvGrpSpPr/>
            <p:nvPr/>
          </p:nvGrpSpPr>
          <p:grpSpPr>
            <a:xfrm>
              <a:off x="9465852" y="3639361"/>
              <a:ext cx="2115010" cy="1737594"/>
              <a:chOff x="5198652" y="3555290"/>
              <a:chExt cx="2115010" cy="1737594"/>
            </a:xfrm>
          </p:grpSpPr>
          <p:sp>
            <p:nvSpPr>
              <p:cNvPr id="7" name="Rectangle 6">
                <a:extLst>
                  <a:ext uri="{FF2B5EF4-FFF2-40B4-BE49-F238E27FC236}">
                    <a16:creationId xmlns:a16="http://schemas.microsoft.com/office/drawing/2014/main" id="{4F2DEC0A-3D72-3424-BAFB-93014915998B}"/>
                  </a:ext>
                </a:extLst>
              </p:cNvPr>
              <p:cNvSpPr/>
              <p:nvPr/>
            </p:nvSpPr>
            <p:spPr>
              <a:xfrm>
                <a:off x="5198652" y="3555290"/>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754670-61A2-36A2-95C2-780B50FFF99A}"/>
                  </a:ext>
                </a:extLst>
              </p:cNvPr>
              <p:cNvSpPr/>
              <p:nvPr/>
            </p:nvSpPr>
            <p:spPr>
              <a:xfrm>
                <a:off x="5198652" y="372821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E657D6A-F2DF-A335-5AA7-6B08EED84C8D}"/>
                  </a:ext>
                </a:extLst>
              </p:cNvPr>
              <p:cNvSpPr/>
              <p:nvPr/>
            </p:nvSpPr>
            <p:spPr>
              <a:xfrm>
                <a:off x="5198652" y="389460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9254BF-C42D-6BD8-1105-EA255BA03752}"/>
                  </a:ext>
                </a:extLst>
              </p:cNvPr>
              <p:cNvSpPr/>
              <p:nvPr/>
            </p:nvSpPr>
            <p:spPr>
              <a:xfrm>
                <a:off x="5198652" y="4056916"/>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14AF02-941F-159B-243B-F59CA935E0B1}"/>
                  </a:ext>
                </a:extLst>
              </p:cNvPr>
              <p:cNvSpPr/>
              <p:nvPr/>
            </p:nvSpPr>
            <p:spPr>
              <a:xfrm>
                <a:off x="5198652" y="4629153"/>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0C605E-6CDF-B971-5FA1-B9330F1A2334}"/>
                  </a:ext>
                </a:extLst>
              </p:cNvPr>
              <p:cNvSpPr/>
              <p:nvPr/>
            </p:nvSpPr>
            <p:spPr>
              <a:xfrm>
                <a:off x="5198652" y="4802075"/>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FCFDE6-7783-A240-AA22-D0E51EFCE377}"/>
                  </a:ext>
                </a:extLst>
              </p:cNvPr>
              <p:cNvSpPr/>
              <p:nvPr/>
            </p:nvSpPr>
            <p:spPr>
              <a:xfrm>
                <a:off x="5198652" y="495662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EC80D8-5122-B7D4-5CBE-0B645D9DCF7D}"/>
                  </a:ext>
                </a:extLst>
              </p:cNvPr>
              <p:cNvSpPr/>
              <p:nvPr/>
            </p:nvSpPr>
            <p:spPr>
              <a:xfrm>
                <a:off x="5198652" y="5112251"/>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103272-0ED7-FF4B-8582-B8AF98AAF4C9}"/>
                  </a:ext>
                </a:extLst>
              </p:cNvPr>
              <p:cNvSpPr/>
              <p:nvPr/>
            </p:nvSpPr>
            <p:spPr>
              <a:xfrm>
                <a:off x="6249762" y="364508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D4DFF4-D76C-40A8-7958-1752259BF0C6}"/>
                  </a:ext>
                </a:extLst>
              </p:cNvPr>
              <p:cNvSpPr/>
              <p:nvPr/>
            </p:nvSpPr>
            <p:spPr>
              <a:xfrm>
                <a:off x="6268946" y="3802821"/>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C41F83-0AD1-86E4-4393-11317611D0AF}"/>
                  </a:ext>
                </a:extLst>
              </p:cNvPr>
              <p:cNvSpPr/>
              <p:nvPr/>
            </p:nvSpPr>
            <p:spPr>
              <a:xfrm>
                <a:off x="6277768" y="3960557"/>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F8EBE0-4C03-0E34-BEF2-1CD9A1753FF8}"/>
                  </a:ext>
                </a:extLst>
              </p:cNvPr>
              <p:cNvSpPr/>
              <p:nvPr/>
            </p:nvSpPr>
            <p:spPr>
              <a:xfrm>
                <a:off x="6277768" y="412797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91826B-3590-74D9-81C0-E1510C0041A2}"/>
                  </a:ext>
                </a:extLst>
              </p:cNvPr>
              <p:cNvSpPr/>
              <p:nvPr/>
            </p:nvSpPr>
            <p:spPr>
              <a:xfrm>
                <a:off x="6249762" y="4697482"/>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6258BC-7C5B-E364-D025-5B681E1FAD7E}"/>
                  </a:ext>
                </a:extLst>
              </p:cNvPr>
              <p:cNvSpPr/>
              <p:nvPr/>
            </p:nvSpPr>
            <p:spPr>
              <a:xfrm>
                <a:off x="6268946" y="4870404"/>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F011B74-1E08-CD8C-38D8-B8F5DB0EE5C6}"/>
                  </a:ext>
                </a:extLst>
              </p:cNvPr>
              <p:cNvSpPr/>
              <p:nvPr/>
            </p:nvSpPr>
            <p:spPr>
              <a:xfrm>
                <a:off x="6268946" y="5039932"/>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5327BD-57EA-86F8-A22E-E94529951E26}"/>
                  </a:ext>
                </a:extLst>
              </p:cNvPr>
              <p:cNvSpPr/>
              <p:nvPr/>
            </p:nvSpPr>
            <p:spPr>
              <a:xfrm>
                <a:off x="6268946" y="522455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ight Arrow 26">
            <a:extLst>
              <a:ext uri="{FF2B5EF4-FFF2-40B4-BE49-F238E27FC236}">
                <a16:creationId xmlns:a16="http://schemas.microsoft.com/office/drawing/2014/main" id="{1F599B34-8D83-E849-2D20-047021D599A2}"/>
              </a:ext>
            </a:extLst>
          </p:cNvPr>
          <p:cNvSpPr/>
          <p:nvPr/>
        </p:nvSpPr>
        <p:spPr>
          <a:xfrm>
            <a:off x="6938009" y="5536912"/>
            <a:ext cx="754384" cy="40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5624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76944E0-264B-0812-3FAA-89F8B86FBDAF}"/>
              </a:ext>
            </a:extLst>
          </p:cNvPr>
          <p:cNvSpPr>
            <a:spLocks noGrp="1"/>
          </p:cNvSpPr>
          <p:nvPr>
            <p:ph type="title"/>
          </p:nvPr>
        </p:nvSpPr>
        <p:spPr>
          <a:xfrm>
            <a:off x="810000" y="635000"/>
            <a:ext cx="6657600" cy="970450"/>
          </a:xfrm>
        </p:spPr>
        <p:txBody>
          <a:bodyPr>
            <a:normAutofit/>
          </a:bodyPr>
          <a:lstStyle/>
          <a:p>
            <a:r>
              <a:rPr lang="en-US" sz="4000" b="1" dirty="0"/>
              <a:t>Challenges</a:t>
            </a:r>
          </a:p>
        </p:txBody>
      </p:sp>
      <p:sp useBgFill="1">
        <p:nvSpPr>
          <p:cNvPr id="3" name="Picture Placeholder 2">
            <a:extLst>
              <a:ext uri="{FF2B5EF4-FFF2-40B4-BE49-F238E27FC236}">
                <a16:creationId xmlns:a16="http://schemas.microsoft.com/office/drawing/2014/main" id="{2BD10B49-CE57-186B-B66F-596257EA0A3D}"/>
              </a:ext>
            </a:extLst>
          </p:cNvPr>
          <p:cNvSpPr>
            <a:spLocks noGrp="1"/>
          </p:cNvSpPr>
          <p:nvPr>
            <p:ph type="pic" sz="quarter" idx="13"/>
          </p:nvPr>
        </p:nvSpPr>
        <p:spPr>
          <a:xfrm>
            <a:off x="7353300" y="0"/>
            <a:ext cx="4838700" cy="6858000"/>
          </a:xfrm>
        </p:spPr>
        <p:txBody>
          <a:bodyPr/>
          <a:lstStyle/>
          <a:p>
            <a:endParaRPr lang="en-US"/>
          </a:p>
        </p:txBody>
      </p:sp>
      <p:grpSp>
        <p:nvGrpSpPr>
          <p:cNvPr id="5" name="Group 4">
            <a:extLst>
              <a:ext uri="{FF2B5EF4-FFF2-40B4-BE49-F238E27FC236}">
                <a16:creationId xmlns:a16="http://schemas.microsoft.com/office/drawing/2014/main" id="{AAB849F1-8A05-0A86-D46C-0D45F8F99E22}"/>
              </a:ext>
            </a:extLst>
          </p:cNvPr>
          <p:cNvGrpSpPr/>
          <p:nvPr/>
        </p:nvGrpSpPr>
        <p:grpSpPr>
          <a:xfrm>
            <a:off x="7950200" y="635000"/>
            <a:ext cx="3889632" cy="5711274"/>
            <a:chOff x="8440467" y="1939155"/>
            <a:chExt cx="3537349" cy="4750668"/>
          </a:xfrm>
        </p:grpSpPr>
        <p:grpSp>
          <p:nvGrpSpPr>
            <p:cNvPr id="6" name="Group 5">
              <a:extLst>
                <a:ext uri="{FF2B5EF4-FFF2-40B4-BE49-F238E27FC236}">
                  <a16:creationId xmlns:a16="http://schemas.microsoft.com/office/drawing/2014/main" id="{5407FBD3-59BA-821D-91FB-C8B68DC3603D}"/>
                </a:ext>
              </a:extLst>
            </p:cNvPr>
            <p:cNvGrpSpPr/>
            <p:nvPr/>
          </p:nvGrpSpPr>
          <p:grpSpPr>
            <a:xfrm>
              <a:off x="8440467" y="1939155"/>
              <a:ext cx="3537349" cy="4750668"/>
              <a:chOff x="8355724" y="2013230"/>
              <a:chExt cx="3537349" cy="4750668"/>
            </a:xfrm>
          </p:grpSpPr>
          <p:sp>
            <p:nvSpPr>
              <p:cNvPr id="24" name="Rounded Rectangle 23">
                <a:extLst>
                  <a:ext uri="{FF2B5EF4-FFF2-40B4-BE49-F238E27FC236}">
                    <a16:creationId xmlns:a16="http://schemas.microsoft.com/office/drawing/2014/main" id="{FA0F3BE3-F250-6756-78A6-62AE7D8FFB2A}"/>
                  </a:ext>
                </a:extLst>
              </p:cNvPr>
              <p:cNvSpPr/>
              <p:nvPr/>
            </p:nvSpPr>
            <p:spPr>
              <a:xfrm>
                <a:off x="8355724" y="2013230"/>
                <a:ext cx="3489435" cy="45925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760C666-C5B6-8E2D-9B79-CB25ABE90B1F}"/>
                  </a:ext>
                </a:extLst>
              </p:cNvPr>
              <p:cNvPicPr>
                <a:picLocks noChangeAspect="1"/>
              </p:cNvPicPr>
              <p:nvPr/>
            </p:nvPicPr>
            <p:blipFill>
              <a:blip r:embed="rId2"/>
              <a:stretch>
                <a:fillRect/>
              </a:stretch>
            </p:blipFill>
            <p:spPr>
              <a:xfrm>
                <a:off x="8355724" y="2186152"/>
                <a:ext cx="3537349" cy="4577746"/>
              </a:xfrm>
              <a:prstGeom prst="rect">
                <a:avLst/>
              </a:prstGeom>
            </p:spPr>
          </p:pic>
        </p:grpSp>
        <p:grpSp>
          <p:nvGrpSpPr>
            <p:cNvPr id="7" name="Group 6">
              <a:extLst>
                <a:ext uri="{FF2B5EF4-FFF2-40B4-BE49-F238E27FC236}">
                  <a16:creationId xmlns:a16="http://schemas.microsoft.com/office/drawing/2014/main" id="{AA873926-858C-DA86-8E5A-429001C8AAE2}"/>
                </a:ext>
              </a:extLst>
            </p:cNvPr>
            <p:cNvGrpSpPr/>
            <p:nvPr/>
          </p:nvGrpSpPr>
          <p:grpSpPr>
            <a:xfrm>
              <a:off x="9465852" y="3639361"/>
              <a:ext cx="2115010" cy="1737594"/>
              <a:chOff x="5198652" y="3555290"/>
              <a:chExt cx="2115010" cy="1737594"/>
            </a:xfrm>
          </p:grpSpPr>
          <p:sp>
            <p:nvSpPr>
              <p:cNvPr id="8" name="Rectangle 7">
                <a:extLst>
                  <a:ext uri="{FF2B5EF4-FFF2-40B4-BE49-F238E27FC236}">
                    <a16:creationId xmlns:a16="http://schemas.microsoft.com/office/drawing/2014/main" id="{71F296FD-8A18-BE2F-2EE4-853ACFE0F23D}"/>
                  </a:ext>
                </a:extLst>
              </p:cNvPr>
              <p:cNvSpPr/>
              <p:nvPr/>
            </p:nvSpPr>
            <p:spPr>
              <a:xfrm>
                <a:off x="5198652" y="3555290"/>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0A5532-B2CA-C022-C05E-4FF3A7F531BD}"/>
                  </a:ext>
                </a:extLst>
              </p:cNvPr>
              <p:cNvSpPr/>
              <p:nvPr/>
            </p:nvSpPr>
            <p:spPr>
              <a:xfrm>
                <a:off x="5198652" y="372821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B0FEBFA-320F-9A6F-13F4-04C746D2579F}"/>
                  </a:ext>
                </a:extLst>
              </p:cNvPr>
              <p:cNvSpPr/>
              <p:nvPr/>
            </p:nvSpPr>
            <p:spPr>
              <a:xfrm>
                <a:off x="5198652" y="389460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13FE43-9D13-783C-D98F-08200BF45AFE}"/>
                  </a:ext>
                </a:extLst>
              </p:cNvPr>
              <p:cNvSpPr/>
              <p:nvPr/>
            </p:nvSpPr>
            <p:spPr>
              <a:xfrm>
                <a:off x="5198652" y="4056916"/>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BA9947-E99E-F033-E68D-A1C1E95C2B2A}"/>
                  </a:ext>
                </a:extLst>
              </p:cNvPr>
              <p:cNvSpPr/>
              <p:nvPr/>
            </p:nvSpPr>
            <p:spPr>
              <a:xfrm>
                <a:off x="5198652" y="4629153"/>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9B2E15-AEEF-4F4B-A8A6-4B1E3D850159}"/>
                  </a:ext>
                </a:extLst>
              </p:cNvPr>
              <p:cNvSpPr/>
              <p:nvPr/>
            </p:nvSpPr>
            <p:spPr>
              <a:xfrm>
                <a:off x="5198652" y="4802075"/>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C4A89E-C6A3-C563-C0DC-C777B3E9629C}"/>
                  </a:ext>
                </a:extLst>
              </p:cNvPr>
              <p:cNvSpPr/>
              <p:nvPr/>
            </p:nvSpPr>
            <p:spPr>
              <a:xfrm>
                <a:off x="5198652" y="495662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76C1AB-8377-7D97-F703-65F8B82CF510}"/>
                  </a:ext>
                </a:extLst>
              </p:cNvPr>
              <p:cNvSpPr/>
              <p:nvPr/>
            </p:nvSpPr>
            <p:spPr>
              <a:xfrm>
                <a:off x="5198652" y="5112251"/>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D8FEC7-2A7F-4E9E-9C1A-7FBD34B75114}"/>
                  </a:ext>
                </a:extLst>
              </p:cNvPr>
              <p:cNvSpPr/>
              <p:nvPr/>
            </p:nvSpPr>
            <p:spPr>
              <a:xfrm>
                <a:off x="6249762" y="364508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D068A8-C9AB-E425-FB39-B92A5ADAF61E}"/>
                  </a:ext>
                </a:extLst>
              </p:cNvPr>
              <p:cNvSpPr/>
              <p:nvPr/>
            </p:nvSpPr>
            <p:spPr>
              <a:xfrm>
                <a:off x="6268946" y="3802821"/>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2FE3EF7-5EA6-C3E0-4AAC-947308C9AF20}"/>
                  </a:ext>
                </a:extLst>
              </p:cNvPr>
              <p:cNvSpPr/>
              <p:nvPr/>
            </p:nvSpPr>
            <p:spPr>
              <a:xfrm>
                <a:off x="6277768" y="3960557"/>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6187A3-A443-4C4E-0DA1-86328969FEF3}"/>
                  </a:ext>
                </a:extLst>
              </p:cNvPr>
              <p:cNvSpPr/>
              <p:nvPr/>
            </p:nvSpPr>
            <p:spPr>
              <a:xfrm>
                <a:off x="6277768" y="412797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BF5552-4CAE-71C9-526C-99DA80D08837}"/>
                  </a:ext>
                </a:extLst>
              </p:cNvPr>
              <p:cNvSpPr/>
              <p:nvPr/>
            </p:nvSpPr>
            <p:spPr>
              <a:xfrm>
                <a:off x="6249762" y="4697482"/>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C6E530-3F1F-A38C-E22C-1E7B1FBFDA69}"/>
                  </a:ext>
                </a:extLst>
              </p:cNvPr>
              <p:cNvSpPr/>
              <p:nvPr/>
            </p:nvSpPr>
            <p:spPr>
              <a:xfrm>
                <a:off x="6268946" y="4870404"/>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D34FEB-D0E2-3A42-C872-6B4F6D9994AD}"/>
                  </a:ext>
                </a:extLst>
              </p:cNvPr>
              <p:cNvSpPr/>
              <p:nvPr/>
            </p:nvSpPr>
            <p:spPr>
              <a:xfrm>
                <a:off x="6268946" y="5039932"/>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DD13113-7356-21B1-0262-700883FEB993}"/>
                  </a:ext>
                </a:extLst>
              </p:cNvPr>
              <p:cNvSpPr/>
              <p:nvPr/>
            </p:nvSpPr>
            <p:spPr>
              <a:xfrm>
                <a:off x="6268946" y="522455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a:extLst>
              <a:ext uri="{FF2B5EF4-FFF2-40B4-BE49-F238E27FC236}">
                <a16:creationId xmlns:a16="http://schemas.microsoft.com/office/drawing/2014/main" id="{7EEDA88E-E1D1-78F8-2AE2-E238BE9029E3}"/>
              </a:ext>
            </a:extLst>
          </p:cNvPr>
          <p:cNvSpPr/>
          <p:nvPr/>
        </p:nvSpPr>
        <p:spPr>
          <a:xfrm>
            <a:off x="0" y="0"/>
            <a:ext cx="7645400" cy="181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t>  Challenges</a:t>
            </a:r>
          </a:p>
        </p:txBody>
      </p:sp>
      <p:sp>
        <p:nvSpPr>
          <p:cNvPr id="30" name="Right Arrow 29">
            <a:extLst>
              <a:ext uri="{FF2B5EF4-FFF2-40B4-BE49-F238E27FC236}">
                <a16:creationId xmlns:a16="http://schemas.microsoft.com/office/drawing/2014/main" id="{4973493C-1492-F4C1-90CB-5AD23465BD0A}"/>
              </a:ext>
            </a:extLst>
          </p:cNvPr>
          <p:cNvSpPr/>
          <p:nvPr/>
        </p:nvSpPr>
        <p:spPr>
          <a:xfrm>
            <a:off x="7353300" y="5557912"/>
            <a:ext cx="965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4110DA31-ED8A-763E-6775-ECAC6EB09F35}"/>
              </a:ext>
            </a:extLst>
          </p:cNvPr>
          <p:cNvSpPr txBox="1">
            <a:spLocks/>
          </p:cNvSpPr>
          <p:nvPr/>
        </p:nvSpPr>
        <p:spPr>
          <a:xfrm>
            <a:off x="216926" y="2171378"/>
            <a:ext cx="6972131" cy="4508822"/>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The teams can only challenge 1 question that THEY WERE ASKED and they have 15 seconds to decide whether or not to challenge.</a:t>
            </a:r>
            <a:endParaRPr lang="en-US" dirty="0">
              <a:latin typeface="Roboto" panose="02000000000000000000" pitchFamily="2" charset="0"/>
              <a:ea typeface="Roboto" panose="02000000000000000000" pitchFamily="2" charset="0"/>
              <a:cs typeface="Roboto" panose="02000000000000000000" pitchFamily="2" charset="0"/>
            </a:endParaRPr>
          </a:p>
          <a:p>
            <a:r>
              <a:rPr lang="en-US" dirty="0"/>
              <a:t>The teams can’t seek guidance from anyone else </a:t>
            </a:r>
            <a:endParaRPr lang="en-US" dirty="0">
              <a:latin typeface="Roboto" panose="02000000000000000000" pitchFamily="2" charset="0"/>
              <a:ea typeface="Roboto" panose="02000000000000000000" pitchFamily="2" charset="0"/>
              <a:cs typeface="Roboto" panose="02000000000000000000" pitchFamily="2" charset="0"/>
            </a:endParaRPr>
          </a:p>
          <a:p>
            <a:r>
              <a:rPr lang="en-US" dirty="0"/>
              <a:t>Make note of the question they want to challenge on the scoresheet.</a:t>
            </a:r>
            <a:endParaRPr lang="en-US" dirty="0">
              <a:latin typeface="Roboto" panose="02000000000000000000" pitchFamily="2" charset="0"/>
              <a:ea typeface="Roboto" panose="02000000000000000000" pitchFamily="2" charset="0"/>
              <a:cs typeface="Roboto" panose="02000000000000000000" pitchFamily="2" charset="0"/>
            </a:endParaRPr>
          </a:p>
          <a:p>
            <a:r>
              <a:rPr lang="en-US" dirty="0"/>
              <a:t>When the scoresheet is delivered to Command Center, the team will be given 2 copies of the book and they have 2 minutes to find proof that they were correct.</a:t>
            </a:r>
          </a:p>
          <a:p>
            <a:r>
              <a:rPr lang="en-US" dirty="0"/>
              <a:t>The Spokesperson shows the Command Center personnel the evidence they found in the book. </a:t>
            </a:r>
          </a:p>
          <a:p>
            <a:r>
              <a:rPr lang="en-US" dirty="0"/>
              <a:t>Points are adjusted accordingly by the Command Center.</a:t>
            </a:r>
          </a:p>
          <a:p>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8828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 calcmode="lin" valueType="num">
                                      <p:cBhvr additive="base">
                                        <p:cTn id="1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
                                            <p:txEl>
                                              <p:pRg st="1" end="1"/>
                                            </p:txEl>
                                          </p:spTgt>
                                        </p:tgtEl>
                                        <p:attrNameLst>
                                          <p:attrName>style.visibility</p:attrName>
                                        </p:attrNameLst>
                                      </p:cBhvr>
                                      <p:to>
                                        <p:strVal val="visible"/>
                                      </p:to>
                                    </p:set>
                                    <p:anim calcmode="lin" valueType="num">
                                      <p:cBhvr additive="base">
                                        <p:cTn id="2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xEl>
                                              <p:pRg st="2" end="2"/>
                                            </p:txEl>
                                          </p:spTgt>
                                        </p:tgtEl>
                                        <p:attrNameLst>
                                          <p:attrName>style.visibility</p:attrName>
                                        </p:attrNameLst>
                                      </p:cBhvr>
                                      <p:to>
                                        <p:strVal val="visible"/>
                                      </p:to>
                                    </p:set>
                                    <p:anim calcmode="lin" valueType="num">
                                      <p:cBhvr additive="base">
                                        <p:cTn id="29"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
                                            <p:txEl>
                                              <p:pRg st="3" end="3"/>
                                            </p:txEl>
                                          </p:spTgt>
                                        </p:tgtEl>
                                        <p:attrNameLst>
                                          <p:attrName>style.visibility</p:attrName>
                                        </p:attrNameLst>
                                      </p:cBhvr>
                                      <p:to>
                                        <p:strVal val="visible"/>
                                      </p:to>
                                    </p:set>
                                    <p:anim calcmode="lin" valueType="num">
                                      <p:cBhvr additive="base">
                                        <p:cTn id="35"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2">
                                            <p:txEl>
                                              <p:pRg st="4" end="4"/>
                                            </p:txEl>
                                          </p:spTgt>
                                        </p:tgtEl>
                                        <p:attrNameLst>
                                          <p:attrName>style.visibility</p:attrName>
                                        </p:attrNameLst>
                                      </p:cBhvr>
                                      <p:to>
                                        <p:strVal val="visible"/>
                                      </p:to>
                                    </p:set>
                                    <p:anim calcmode="lin" valueType="num">
                                      <p:cBhvr additive="base">
                                        <p:cTn id="41" dur="5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
                                            <p:txEl>
                                              <p:pRg st="5" end="5"/>
                                            </p:txEl>
                                          </p:spTgt>
                                        </p:tgtEl>
                                        <p:attrNameLst>
                                          <p:attrName>style.visibility</p:attrName>
                                        </p:attrNameLst>
                                      </p:cBhvr>
                                      <p:to>
                                        <p:strVal val="visible"/>
                                      </p:to>
                                    </p:set>
                                    <p:anim calcmode="lin" valueType="num">
                                      <p:cBhvr additive="base">
                                        <p:cTn id="47" dur="500" fill="hold"/>
                                        <p:tgtEl>
                                          <p:spTgt spid="3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0560-18B8-2D64-968D-8B6FB96614AB}"/>
              </a:ext>
            </a:extLst>
          </p:cNvPr>
          <p:cNvSpPr>
            <a:spLocks noGrp="1"/>
          </p:cNvSpPr>
          <p:nvPr>
            <p:ph type="title"/>
          </p:nvPr>
        </p:nvSpPr>
        <p:spPr/>
        <p:txBody>
          <a:bodyPr/>
          <a:lstStyle/>
          <a:p>
            <a:r>
              <a:rPr lang="en-US" dirty="0"/>
              <a:t>Tie-Breakers</a:t>
            </a:r>
          </a:p>
        </p:txBody>
      </p:sp>
      <p:sp>
        <p:nvSpPr>
          <p:cNvPr id="3" name="Content Placeholder 2">
            <a:extLst>
              <a:ext uri="{FF2B5EF4-FFF2-40B4-BE49-F238E27FC236}">
                <a16:creationId xmlns:a16="http://schemas.microsoft.com/office/drawing/2014/main" id="{7A5163A9-6DF1-D9F3-44B2-7B1513C43765}"/>
              </a:ext>
            </a:extLst>
          </p:cNvPr>
          <p:cNvSpPr>
            <a:spLocks noGrp="1"/>
          </p:cNvSpPr>
          <p:nvPr>
            <p:ph idx="1"/>
          </p:nvPr>
        </p:nvSpPr>
        <p:spPr>
          <a:xfrm>
            <a:off x="646111" y="1595270"/>
            <a:ext cx="10554574" cy="4318213"/>
          </a:xfrm>
        </p:spPr>
        <p:txBody>
          <a:bodyPr>
            <a:normAutofit/>
          </a:bodyPr>
          <a:lstStyle/>
          <a:p>
            <a:r>
              <a:rPr lang="en-US" sz="2400" dirty="0"/>
              <a:t>We may need to do one at the end of pool-play to determine bracket placement.</a:t>
            </a:r>
          </a:p>
          <a:p>
            <a:r>
              <a:rPr lang="en-US" sz="2400" dirty="0"/>
              <a:t>In the event of a tied score during bracket battles, we will need to do a tie-breaker to determine who advances.</a:t>
            </a:r>
          </a:p>
          <a:p>
            <a:r>
              <a:rPr lang="en-US" sz="2400" dirty="0"/>
              <a:t>Each team will be asked an “In Which Book” question and a “Content” question until a winner is identified.</a:t>
            </a:r>
          </a:p>
          <a:p>
            <a:pPr lvl="1"/>
            <a:endParaRPr lang="en-US" sz="2200" dirty="0"/>
          </a:p>
        </p:txBody>
      </p:sp>
    </p:spTree>
    <p:extLst>
      <p:ext uri="{BB962C8B-B14F-4D97-AF65-F5344CB8AC3E}">
        <p14:creationId xmlns:p14="http://schemas.microsoft.com/office/powerpoint/2010/main" val="259516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0560-18B8-2D64-968D-8B6FB96614AB}"/>
              </a:ext>
            </a:extLst>
          </p:cNvPr>
          <p:cNvSpPr>
            <a:spLocks noGrp="1"/>
          </p:cNvSpPr>
          <p:nvPr>
            <p:ph type="title"/>
          </p:nvPr>
        </p:nvSpPr>
        <p:spPr/>
        <p:txBody>
          <a:bodyPr/>
          <a:lstStyle/>
          <a:p>
            <a:r>
              <a:rPr lang="en-US" dirty="0"/>
              <a:t>Details</a:t>
            </a:r>
          </a:p>
        </p:txBody>
      </p:sp>
      <p:sp>
        <p:nvSpPr>
          <p:cNvPr id="3" name="Content Placeholder 2">
            <a:extLst>
              <a:ext uri="{FF2B5EF4-FFF2-40B4-BE49-F238E27FC236}">
                <a16:creationId xmlns:a16="http://schemas.microsoft.com/office/drawing/2014/main" id="{7A5163A9-6DF1-D9F3-44B2-7B1513C43765}"/>
              </a:ext>
            </a:extLst>
          </p:cNvPr>
          <p:cNvSpPr>
            <a:spLocks noGrp="1"/>
          </p:cNvSpPr>
          <p:nvPr>
            <p:ph idx="1"/>
          </p:nvPr>
        </p:nvSpPr>
        <p:spPr>
          <a:xfrm>
            <a:off x="646111" y="1595270"/>
            <a:ext cx="10554574" cy="4318213"/>
          </a:xfrm>
        </p:spPr>
        <p:txBody>
          <a:bodyPr>
            <a:normAutofit fontScale="92500" lnSpcReduction="10000"/>
          </a:bodyPr>
          <a:lstStyle/>
          <a:p>
            <a:r>
              <a:rPr lang="en-US" sz="2400" dirty="0"/>
              <a:t>Points will be nullified if:</a:t>
            </a:r>
          </a:p>
          <a:p>
            <a:pPr lvl="1"/>
            <a:r>
              <a:rPr lang="en-US" sz="2000" dirty="0"/>
              <a:t>Other team members talk while the spokesperson is answering</a:t>
            </a:r>
          </a:p>
          <a:p>
            <a:pPr lvl="1"/>
            <a:r>
              <a:rPr lang="en-US" sz="2000" dirty="0"/>
              <a:t>Anyone prompts the spokesperson while answering</a:t>
            </a:r>
          </a:p>
          <a:p>
            <a:pPr lvl="1"/>
            <a:r>
              <a:rPr lang="en-US" sz="2000" dirty="0"/>
              <a:t>Anyone other that the spokesperson answers after the time is called</a:t>
            </a:r>
          </a:p>
          <a:p>
            <a:r>
              <a:rPr lang="en-US" sz="2400" dirty="0"/>
              <a:t>An answer must be given immediately if any team member interrupts the moderator as they’re reading the question</a:t>
            </a:r>
          </a:p>
          <a:p>
            <a:r>
              <a:rPr lang="en-US" sz="2400" dirty="0"/>
              <a:t>A team can request that the question be asked again, but the timer keeps running</a:t>
            </a:r>
          </a:p>
          <a:p>
            <a:r>
              <a:rPr lang="en-US" sz="2400" dirty="0">
                <a:latin typeface="Roboto" panose="02000000000000000000" pitchFamily="2" charset="0"/>
                <a:ea typeface="Roboto" panose="02000000000000000000" pitchFamily="2" charset="0"/>
                <a:cs typeface="Roboto" panose="02000000000000000000" pitchFamily="2" charset="0"/>
              </a:rPr>
              <a:t>We have a few question sets set aside in case a question is botched.</a:t>
            </a:r>
            <a:endParaRPr lang="en-US" sz="2400" dirty="0"/>
          </a:p>
          <a:p>
            <a:r>
              <a:rPr lang="en-US" sz="2400" dirty="0">
                <a:latin typeface="Roboto" panose="02000000000000000000" pitchFamily="2" charset="0"/>
                <a:ea typeface="Roboto" panose="02000000000000000000" pitchFamily="2" charset="0"/>
                <a:cs typeface="Roboto" panose="02000000000000000000" pitchFamily="2" charset="0"/>
              </a:rPr>
              <a:t>No videos or pictures of the battles</a:t>
            </a:r>
          </a:p>
          <a:p>
            <a:r>
              <a:rPr lang="en-US" sz="2400" dirty="0">
                <a:latin typeface="Roboto" panose="02000000000000000000" pitchFamily="2" charset="0"/>
                <a:ea typeface="Roboto" panose="02000000000000000000" pitchFamily="2" charset="0"/>
                <a:cs typeface="Roboto" panose="02000000000000000000" pitchFamily="2" charset="0"/>
              </a:rPr>
              <a:t>Don’t tell kids who they’re battling ahead of time.</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8570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1B36-2378-1D7F-1B22-136FA257DC51}"/>
              </a:ext>
            </a:extLst>
          </p:cNvPr>
          <p:cNvSpPr>
            <a:spLocks noGrp="1"/>
          </p:cNvSpPr>
          <p:nvPr>
            <p:ph type="title"/>
          </p:nvPr>
        </p:nvSpPr>
        <p:spPr/>
        <p:txBody>
          <a:bodyPr/>
          <a:lstStyle/>
          <a:p>
            <a:r>
              <a:rPr lang="en-US" dirty="0"/>
              <a:t>Details</a:t>
            </a:r>
          </a:p>
        </p:txBody>
      </p:sp>
      <p:sp>
        <p:nvSpPr>
          <p:cNvPr id="3" name="Content Placeholder 2">
            <a:extLst>
              <a:ext uri="{FF2B5EF4-FFF2-40B4-BE49-F238E27FC236}">
                <a16:creationId xmlns:a16="http://schemas.microsoft.com/office/drawing/2014/main" id="{E23BEA3C-D032-5179-A1C3-A721A1FB27B8}"/>
              </a:ext>
            </a:extLst>
          </p:cNvPr>
          <p:cNvSpPr>
            <a:spLocks noGrp="1"/>
          </p:cNvSpPr>
          <p:nvPr>
            <p:ph idx="1"/>
          </p:nvPr>
        </p:nvSpPr>
        <p:spPr>
          <a:xfrm>
            <a:off x="711385" y="1152983"/>
            <a:ext cx="6290112" cy="4188525"/>
          </a:xfrm>
        </p:spPr>
        <p:txBody>
          <a:bodyPr>
            <a:noAutofit/>
          </a:bodyPr>
          <a:lstStyle/>
          <a:p>
            <a:r>
              <a:rPr lang="en-US" sz="2400" dirty="0"/>
              <a:t>NO SERIES TITLES! </a:t>
            </a:r>
          </a:p>
          <a:p>
            <a:pPr lvl="1"/>
            <a:r>
              <a:rPr lang="en-US" sz="2000" dirty="0"/>
              <a:t>Heartwood Hotel: A True Home= Incorrect </a:t>
            </a:r>
          </a:p>
          <a:p>
            <a:pPr lvl="1"/>
            <a:r>
              <a:rPr lang="en-US" sz="2000" dirty="0"/>
              <a:t>A True Home= Correct</a:t>
            </a:r>
          </a:p>
          <a:p>
            <a:pPr lvl="1"/>
            <a:r>
              <a:rPr lang="en-US" sz="2000" dirty="0"/>
              <a:t>Heroes in Training: Zeus and the Thunderbolt of Doom= Incorrect</a:t>
            </a:r>
          </a:p>
          <a:p>
            <a:pPr lvl="1"/>
            <a:r>
              <a:rPr lang="en-US" sz="2000" dirty="0"/>
              <a:t>Zeus and the Thunderbolt of Doom= Correct</a:t>
            </a:r>
          </a:p>
          <a:p>
            <a:r>
              <a:rPr lang="en-US" sz="2400" dirty="0"/>
              <a:t>Can omit “A/An/The” from beginnings of titles</a:t>
            </a:r>
          </a:p>
          <a:p>
            <a:pPr lvl="1"/>
            <a:r>
              <a:rPr lang="en-US" sz="2000" dirty="0"/>
              <a:t>The Lion of Mars= Correct </a:t>
            </a:r>
          </a:p>
          <a:p>
            <a:pPr lvl="1"/>
            <a:r>
              <a:rPr lang="en-US" sz="2000" dirty="0"/>
              <a:t>Lion of Mars= Also Correct </a:t>
            </a:r>
          </a:p>
          <a:p>
            <a:pPr lvl="1"/>
            <a:r>
              <a:rPr lang="en-US" sz="2000" dirty="0"/>
              <a:t>When You Trap the Tiger= Incorrect </a:t>
            </a:r>
          </a:p>
          <a:p>
            <a:pPr marL="457200" lvl="1" indent="0">
              <a:buNone/>
            </a:pPr>
            <a:r>
              <a:rPr lang="en-US" sz="2000" dirty="0"/>
              <a:t>     (wrong article in the middle of the title)</a:t>
            </a:r>
          </a:p>
        </p:txBody>
      </p:sp>
      <p:pic>
        <p:nvPicPr>
          <p:cNvPr id="5" name="Picture 2" descr="Paperback Heartwood Hotel Book 1: A True Home Book">
            <a:extLst>
              <a:ext uri="{FF2B5EF4-FFF2-40B4-BE49-F238E27FC236}">
                <a16:creationId xmlns:a16="http://schemas.microsoft.com/office/drawing/2014/main" id="{5EF2E2EB-60B9-B918-586E-B331625B6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497" y="2031004"/>
            <a:ext cx="2393021" cy="3310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4ED18565-BCAB-4EE6-2471-277CD15E8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518" y="2031004"/>
            <a:ext cx="2334001" cy="331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66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F84A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379139-D39E-498F-C431-5FD3DA8FB881}"/>
              </a:ext>
            </a:extLst>
          </p:cNvPr>
          <p:cNvPicPr>
            <a:picLocks noChangeAspect="1"/>
          </p:cNvPicPr>
          <p:nvPr/>
        </p:nvPicPr>
        <p:blipFill>
          <a:blip r:embed="rId2"/>
          <a:stretch>
            <a:fillRect/>
          </a:stretch>
        </p:blipFill>
        <p:spPr>
          <a:xfrm>
            <a:off x="3446318" y="0"/>
            <a:ext cx="5299364" cy="6858000"/>
          </a:xfrm>
          <a:prstGeom prst="rect">
            <a:avLst/>
          </a:prstGeom>
        </p:spPr>
      </p:pic>
    </p:spTree>
    <p:extLst>
      <p:ext uri="{BB962C8B-B14F-4D97-AF65-F5344CB8AC3E}">
        <p14:creationId xmlns:p14="http://schemas.microsoft.com/office/powerpoint/2010/main" val="869828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668C-2147-C4F7-C76B-05FB59DC02AE}"/>
              </a:ext>
            </a:extLst>
          </p:cNvPr>
          <p:cNvSpPr>
            <a:spLocks noGrp="1"/>
          </p:cNvSpPr>
          <p:nvPr>
            <p:ph type="title"/>
          </p:nvPr>
        </p:nvSpPr>
        <p:spPr/>
        <p:txBody>
          <a:bodyPr/>
          <a:lstStyle/>
          <a:p>
            <a:r>
              <a:rPr lang="en-US" dirty="0"/>
              <a:t>Resources</a:t>
            </a:r>
          </a:p>
        </p:txBody>
      </p:sp>
      <p:sp>
        <p:nvSpPr>
          <p:cNvPr id="7" name="Content Placeholder 2">
            <a:extLst>
              <a:ext uri="{FF2B5EF4-FFF2-40B4-BE49-F238E27FC236}">
                <a16:creationId xmlns:a16="http://schemas.microsoft.com/office/drawing/2014/main" id="{857972C6-E9A9-CC93-F3F4-EE9FA95982D6}"/>
              </a:ext>
            </a:extLst>
          </p:cNvPr>
          <p:cNvSpPr txBox="1">
            <a:spLocks/>
          </p:cNvSpPr>
          <p:nvPr/>
        </p:nvSpPr>
        <p:spPr>
          <a:xfrm>
            <a:off x="818713" y="1368242"/>
            <a:ext cx="10554574" cy="3636511"/>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dirty="0">
                <a:latin typeface="Roboto" panose="02000000000000000000" pitchFamily="2" charset="0"/>
                <a:ea typeface="Roboto" panose="02000000000000000000" pitchFamily="2" charset="0"/>
                <a:cs typeface="Roboto" panose="02000000000000000000" pitchFamily="2" charset="0"/>
              </a:rPr>
              <a:t>OBOB Handbook/Rules:</a:t>
            </a:r>
          </a:p>
          <a:p>
            <a:pPr lvl="1"/>
            <a:r>
              <a:rPr lang="en-US" sz="2000" dirty="0"/>
              <a:t>https://</a:t>
            </a:r>
            <a:r>
              <a:rPr lang="en-US" sz="2000" dirty="0" err="1"/>
              <a:t>www.oregonbattleofthebooks.org</a:t>
            </a:r>
            <a:r>
              <a:rPr lang="en-US" sz="2000" dirty="0"/>
              <a:t>/wp-content/uploads/2023/01/obob-Handbook-2022-23.pdf</a:t>
            </a:r>
            <a:endParaRPr lang="en-US" sz="20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Basic Rules:</a:t>
            </a:r>
          </a:p>
          <a:p>
            <a:pPr lvl="1"/>
            <a:r>
              <a:rPr lang="en-US" sz="2000" dirty="0">
                <a:latin typeface="Roboto" panose="02000000000000000000" pitchFamily="2" charset="0"/>
                <a:ea typeface="Roboto" panose="02000000000000000000" pitchFamily="2" charset="0"/>
                <a:cs typeface="Roboto" panose="02000000000000000000" pitchFamily="2" charset="0"/>
                <a:hlinkClick r:id="rId2"/>
              </a:rPr>
              <a:t>https://docs.google.com/document/d/1_Xca-btTQRcuL0GpjEjXxTlzwgq9NOVOy9sA24gXyOc/edit</a:t>
            </a:r>
            <a:endParaRPr lang="en-US" sz="20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Pronunciation Guide:</a:t>
            </a:r>
          </a:p>
          <a:p>
            <a:pPr lvl="1"/>
            <a:r>
              <a:rPr lang="en-US" sz="2200" dirty="0">
                <a:latin typeface="Roboto" panose="02000000000000000000" pitchFamily="2" charset="0"/>
                <a:ea typeface="Roboto" panose="02000000000000000000" pitchFamily="2" charset="0"/>
                <a:cs typeface="Roboto" panose="02000000000000000000" pitchFamily="2" charset="0"/>
              </a:rPr>
              <a:t>https://</a:t>
            </a:r>
            <a:r>
              <a:rPr lang="en-US" sz="2200" dirty="0" err="1">
                <a:latin typeface="Roboto" panose="02000000000000000000" pitchFamily="2" charset="0"/>
                <a:ea typeface="Roboto" panose="02000000000000000000" pitchFamily="2" charset="0"/>
                <a:cs typeface="Roboto" panose="02000000000000000000" pitchFamily="2" charset="0"/>
              </a:rPr>
              <a:t>www.wccls.org</a:t>
            </a:r>
            <a:r>
              <a:rPr lang="en-US" sz="2200" dirty="0">
                <a:latin typeface="Roboto" panose="02000000000000000000" pitchFamily="2" charset="0"/>
                <a:ea typeface="Roboto" panose="02000000000000000000" pitchFamily="2" charset="0"/>
                <a:cs typeface="Roboto" panose="02000000000000000000" pitchFamily="2" charset="0"/>
              </a:rPr>
              <a:t>/sites/default/files/OBOB/2023-2024%20author%20pronunciation%203-5.pdf</a:t>
            </a:r>
          </a:p>
          <a:p>
            <a:r>
              <a:rPr lang="en-US" sz="2400" dirty="0">
                <a:latin typeface="Roboto" panose="02000000000000000000" pitchFamily="2" charset="0"/>
                <a:ea typeface="Roboto" panose="02000000000000000000" pitchFamily="2" charset="0"/>
                <a:cs typeface="Roboto" panose="02000000000000000000" pitchFamily="2" charset="0"/>
              </a:rPr>
              <a:t>OBOB Website:</a:t>
            </a:r>
          </a:p>
          <a:p>
            <a:pPr lvl="1"/>
            <a:r>
              <a:rPr lang="en-US" sz="2000" dirty="0">
                <a:latin typeface="Roboto" panose="02000000000000000000" pitchFamily="2" charset="0"/>
                <a:ea typeface="Roboto" panose="02000000000000000000" pitchFamily="2" charset="0"/>
                <a:cs typeface="Roboto" panose="02000000000000000000" pitchFamily="2" charset="0"/>
                <a:hlinkClick r:id="rId3"/>
              </a:rPr>
              <a:t>https://www.oregonbattleofthebooks.org/</a:t>
            </a: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8705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0763-DB74-1FEF-44D6-E8762B36D1B9}"/>
              </a:ext>
            </a:extLst>
          </p:cNvPr>
          <p:cNvSpPr>
            <a:spLocks noGrp="1"/>
          </p:cNvSpPr>
          <p:nvPr>
            <p:ph type="title"/>
          </p:nvPr>
        </p:nvSpPr>
        <p:spPr>
          <a:xfrm>
            <a:off x="815291" y="2062396"/>
            <a:ext cx="10561418" cy="1468800"/>
          </a:xfrm>
        </p:spPr>
        <p:txBody>
          <a:bodyPr/>
          <a:lstStyle/>
          <a:p>
            <a:pPr algn="ctr"/>
            <a:r>
              <a:rPr lang="en-US" b="1" dirty="0"/>
              <a:t>Thank you for </a:t>
            </a:r>
            <a:r>
              <a:rPr lang="en-US" b="1" dirty="0" err="1"/>
              <a:t>OBOBing</a:t>
            </a:r>
            <a:r>
              <a:rPr lang="en-US" b="1" dirty="0"/>
              <a:t> with us!</a:t>
            </a:r>
            <a:br>
              <a:rPr lang="en-US" b="1" dirty="0"/>
            </a:br>
            <a:r>
              <a:rPr lang="en-US" b="1" dirty="0"/>
              <a:t>Questions?</a:t>
            </a:r>
          </a:p>
        </p:txBody>
      </p:sp>
    </p:spTree>
    <p:extLst>
      <p:ext uri="{BB962C8B-B14F-4D97-AF65-F5344CB8AC3E}">
        <p14:creationId xmlns:p14="http://schemas.microsoft.com/office/powerpoint/2010/main" val="588586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9F26-1171-F327-E7AA-48D8E257E7C2}"/>
              </a:ext>
            </a:extLst>
          </p:cNvPr>
          <p:cNvSpPr>
            <a:spLocks noGrp="1"/>
          </p:cNvSpPr>
          <p:nvPr>
            <p:ph type="title"/>
          </p:nvPr>
        </p:nvSpPr>
        <p:spPr/>
        <p:txBody>
          <a:bodyPr/>
          <a:lstStyle/>
          <a:p>
            <a:r>
              <a:rPr lang="en-US" dirty="0"/>
              <a:t>Battle Overview</a:t>
            </a:r>
          </a:p>
        </p:txBody>
      </p:sp>
      <p:pic>
        <p:nvPicPr>
          <p:cNvPr id="6" name="Picture 2">
            <a:extLst>
              <a:ext uri="{FF2B5EF4-FFF2-40B4-BE49-F238E27FC236}">
                <a16:creationId xmlns:a16="http://schemas.microsoft.com/office/drawing/2014/main" id="{CEE7EDC4-4A8A-583D-5B44-4D0E605AF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543" y="1861715"/>
            <a:ext cx="4487590" cy="34591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DCDFC7C-0B5E-5164-7D46-378D2F968121}"/>
              </a:ext>
            </a:extLst>
          </p:cNvPr>
          <p:cNvSpPr>
            <a:spLocks noGrp="1"/>
          </p:cNvSpPr>
          <p:nvPr>
            <p:ph idx="1"/>
          </p:nvPr>
        </p:nvSpPr>
        <p:spPr>
          <a:xfrm>
            <a:off x="645854" y="1401513"/>
            <a:ext cx="5823388" cy="5003769"/>
          </a:xfrm>
        </p:spPr>
        <p:txBody>
          <a:bodyPr wrap="square">
            <a:noAutofit/>
          </a:bodyPr>
          <a:lstStyle/>
          <a:p>
            <a:pPr>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Battle Dates: Wednesday, February 7</a:t>
            </a:r>
            <a:r>
              <a:rPr lang="en-US" sz="1800" baseline="30000" dirty="0">
                <a:latin typeface="Roboto" panose="02000000000000000000" pitchFamily="2" charset="0"/>
                <a:ea typeface="Roboto" panose="02000000000000000000" pitchFamily="2" charset="0"/>
                <a:cs typeface="Roboto" panose="02000000000000000000" pitchFamily="2" charset="0"/>
              </a:rPr>
              <a:t>th</a:t>
            </a:r>
            <a:r>
              <a:rPr lang="en-US" sz="1800" dirty="0">
                <a:latin typeface="Roboto" panose="02000000000000000000" pitchFamily="2" charset="0"/>
                <a:ea typeface="Roboto" panose="02000000000000000000" pitchFamily="2" charset="0"/>
                <a:cs typeface="Roboto" panose="02000000000000000000" pitchFamily="2" charset="0"/>
              </a:rPr>
              <a:t> - Friday, February 9</a:t>
            </a:r>
            <a:r>
              <a:rPr lang="en-US" sz="1800" baseline="30000" dirty="0">
                <a:latin typeface="Roboto" panose="02000000000000000000" pitchFamily="2" charset="0"/>
                <a:ea typeface="Roboto" panose="02000000000000000000" pitchFamily="2" charset="0"/>
                <a:cs typeface="Roboto" panose="02000000000000000000" pitchFamily="2" charset="0"/>
              </a:rPr>
              <a:t>th.</a:t>
            </a:r>
            <a:r>
              <a:rPr lang="en-US" sz="1800" dirty="0">
                <a:latin typeface="Roboto" panose="02000000000000000000" pitchFamily="2" charset="0"/>
                <a:ea typeface="Roboto" panose="02000000000000000000" pitchFamily="2" charset="0"/>
                <a:cs typeface="Roboto" panose="02000000000000000000" pitchFamily="2" charset="0"/>
              </a:rPr>
              <a:t> Battles will start at 9am.</a:t>
            </a:r>
          </a:p>
          <a:p>
            <a:pPr>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Pool Play ----&gt; Bracket Battles----&gt; Championship Battle</a:t>
            </a:r>
          </a:p>
          <a:p>
            <a:pPr>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Pool Play: Each team will compete in at least 3 battles over the first 2 days, total points (not wins) determines bracket placement</a:t>
            </a:r>
          </a:p>
          <a:p>
            <a:pPr>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Bracket Battles: 12 teams in the final bracket battles on Friday, tie-breaker rounds if necessary.</a:t>
            </a:r>
          </a:p>
          <a:p>
            <a:pPr>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Championship Battle: Top 2 teams, winner advances to Regional Battle at Thurston High School on March 9</a:t>
            </a:r>
            <a:r>
              <a:rPr lang="en-US" sz="1800" baseline="30000" dirty="0">
                <a:latin typeface="Roboto" panose="02000000000000000000" pitchFamily="2" charset="0"/>
                <a:ea typeface="Roboto" panose="02000000000000000000" pitchFamily="2" charset="0"/>
                <a:cs typeface="Roboto" panose="02000000000000000000" pitchFamily="2" charset="0"/>
              </a:rPr>
              <a:t>th</a:t>
            </a:r>
            <a:r>
              <a:rPr lang="en-US" sz="1800" dirty="0">
                <a:latin typeface="Roboto" panose="02000000000000000000" pitchFamily="2" charset="0"/>
                <a:ea typeface="Roboto" panose="02000000000000000000" pitchFamily="2" charset="0"/>
                <a:cs typeface="Roboto" panose="02000000000000000000" pitchFamily="2" charset="0"/>
              </a:rPr>
              <a:t> </a:t>
            </a:r>
          </a:p>
          <a:p>
            <a:pPr>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No steals in the Pool Play rounds, but they will be allowed in the bracket and championship battles.</a:t>
            </a:r>
          </a:p>
        </p:txBody>
      </p:sp>
    </p:spTree>
    <p:extLst>
      <p:ext uri="{BB962C8B-B14F-4D97-AF65-F5344CB8AC3E}">
        <p14:creationId xmlns:p14="http://schemas.microsoft.com/office/powerpoint/2010/main" val="352339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additive="base">
                                        <p:cTn id="4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2BE8-7188-8F92-74D5-C3BFCADCA4C7}"/>
              </a:ext>
            </a:extLst>
          </p:cNvPr>
          <p:cNvSpPr>
            <a:spLocks noGrp="1"/>
          </p:cNvSpPr>
          <p:nvPr>
            <p:ph type="title"/>
          </p:nvPr>
        </p:nvSpPr>
        <p:spPr/>
        <p:txBody>
          <a:bodyPr/>
          <a:lstStyle/>
          <a:p>
            <a:r>
              <a:rPr lang="en-US" dirty="0"/>
              <a:t>Battle Setup</a:t>
            </a:r>
          </a:p>
        </p:txBody>
      </p:sp>
      <p:sp>
        <p:nvSpPr>
          <p:cNvPr id="3" name="Content Placeholder 2">
            <a:extLst>
              <a:ext uri="{FF2B5EF4-FFF2-40B4-BE49-F238E27FC236}">
                <a16:creationId xmlns:a16="http://schemas.microsoft.com/office/drawing/2014/main" id="{FEDC1F47-C750-AB92-FB76-72F65EF77681}"/>
              </a:ext>
            </a:extLst>
          </p:cNvPr>
          <p:cNvSpPr>
            <a:spLocks noGrp="1"/>
          </p:cNvSpPr>
          <p:nvPr>
            <p:ph idx="1"/>
          </p:nvPr>
        </p:nvSpPr>
        <p:spPr>
          <a:xfrm>
            <a:off x="646111" y="1401513"/>
            <a:ext cx="5823388" cy="5003769"/>
          </a:xfrm>
        </p:spPr>
        <p:txBody>
          <a:bodyPr wrap="square">
            <a:noAutofit/>
          </a:bodyPr>
          <a:lstStyle/>
          <a:p>
            <a:pPr rtl="0">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Two teams made up of 2-4 people compete in a battle. If a team has a 5</a:t>
            </a:r>
            <a:r>
              <a:rPr lang="en-US" sz="1800" baseline="30000" dirty="0">
                <a:latin typeface="Roboto" panose="02000000000000000000" pitchFamily="2" charset="0"/>
                <a:ea typeface="Roboto" panose="02000000000000000000" pitchFamily="2" charset="0"/>
                <a:cs typeface="Roboto" panose="02000000000000000000" pitchFamily="2" charset="0"/>
              </a:rPr>
              <a:t>th</a:t>
            </a:r>
            <a:r>
              <a:rPr lang="en-US" sz="1800" dirty="0">
                <a:latin typeface="Roboto" panose="02000000000000000000" pitchFamily="2" charset="0"/>
                <a:ea typeface="Roboto" panose="02000000000000000000" pitchFamily="2" charset="0"/>
                <a:cs typeface="Roboto" panose="02000000000000000000" pitchFamily="2" charset="0"/>
              </a:rPr>
              <a:t> team member, that individual needs to sit apart from their team and where they can’t communicate with the them</a:t>
            </a:r>
          </a:p>
          <a:p>
            <a:pPr rtl="0">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One Spokesperson—the ONLY person to speak for the team</a:t>
            </a:r>
          </a:p>
          <a:p>
            <a:pPr rtl="0">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Moderator (person delivering the questions), final call</a:t>
            </a:r>
          </a:p>
          <a:p>
            <a:pPr rtl="0">
              <a:spcBef>
                <a:spcPts val="0"/>
              </a:spcBef>
              <a:spcAft>
                <a:spcPts val="1600"/>
              </a:spcAft>
            </a:pPr>
            <a:r>
              <a:rPr lang="en-US" sz="1800" dirty="0">
                <a:latin typeface="Roboto" panose="02000000000000000000" pitchFamily="2" charset="0"/>
                <a:ea typeface="Roboto" panose="02000000000000000000" pitchFamily="2" charset="0"/>
                <a:cs typeface="Roboto" panose="02000000000000000000" pitchFamily="2" charset="0"/>
              </a:rPr>
              <a:t>Timekeeper/Scorekeeper</a:t>
            </a:r>
          </a:p>
          <a:p>
            <a:pPr rtl="0">
              <a:spcBef>
                <a:spcPts val="0"/>
              </a:spcBef>
              <a:spcAft>
                <a:spcPts val="1600"/>
              </a:spcAft>
            </a:pPr>
            <a:r>
              <a:rPr lang="en-US" sz="1600" b="0" i="0" u="none" strike="noStrike" dirty="0">
                <a:effectLst/>
                <a:latin typeface="Roboto" panose="02000000000000000000" pitchFamily="2" charset="0"/>
                <a:ea typeface="Roboto" panose="02000000000000000000" pitchFamily="2" charset="0"/>
                <a:cs typeface="Roboto" panose="02000000000000000000" pitchFamily="2" charset="0"/>
              </a:rPr>
              <a:t>Ask the teams if they’re happy with their seats or flip a coin to decide who will be the even team and the odd team</a:t>
            </a:r>
            <a:endParaRPr lang="en-US" sz="1800" dirty="0">
              <a:latin typeface="Roboto" panose="02000000000000000000" pitchFamily="2" charset="0"/>
              <a:ea typeface="Roboto" panose="02000000000000000000" pitchFamily="2" charset="0"/>
              <a:cs typeface="Roboto" panose="02000000000000000000" pitchFamily="2" charset="0"/>
            </a:endParaRPr>
          </a:p>
          <a:p>
            <a:pPr rtl="0">
              <a:spcBef>
                <a:spcPts val="0"/>
              </a:spcBef>
              <a:spcAft>
                <a:spcPts val="1600"/>
              </a:spcAft>
            </a:pPr>
            <a:r>
              <a:rPr lang="en-US" sz="1600" b="0" i="0" u="none" strike="noStrike" dirty="0">
                <a:effectLst/>
                <a:latin typeface="Roboto" panose="02000000000000000000" pitchFamily="2" charset="0"/>
                <a:ea typeface="Roboto" panose="02000000000000000000" pitchFamily="2" charset="0"/>
                <a:cs typeface="Roboto" panose="02000000000000000000" pitchFamily="2" charset="0"/>
              </a:rPr>
              <a:t>The team receiving the odd numbered questions sits to the left of the moderator and the team receiving the even numbered questions sit </a:t>
            </a:r>
            <a:r>
              <a:rPr lang="en-US" sz="1800" dirty="0">
                <a:latin typeface="Roboto" panose="02000000000000000000" pitchFamily="2" charset="0"/>
                <a:ea typeface="Roboto" panose="02000000000000000000" pitchFamily="2" charset="0"/>
                <a:cs typeface="Roboto" panose="02000000000000000000" pitchFamily="2" charset="0"/>
              </a:rPr>
              <a:t>on the moderator’s right.</a:t>
            </a:r>
          </a:p>
        </p:txBody>
      </p:sp>
      <p:pic>
        <p:nvPicPr>
          <p:cNvPr id="7" name="Picture 6">
            <a:extLst>
              <a:ext uri="{FF2B5EF4-FFF2-40B4-BE49-F238E27FC236}">
                <a16:creationId xmlns:a16="http://schemas.microsoft.com/office/drawing/2014/main" id="{0730CB04-8759-8E1D-0F0A-829B75CA3F02}"/>
              </a:ext>
            </a:extLst>
          </p:cNvPr>
          <p:cNvPicPr>
            <a:picLocks noChangeAspect="1"/>
          </p:cNvPicPr>
          <p:nvPr/>
        </p:nvPicPr>
        <p:blipFill>
          <a:blip r:embed="rId2"/>
          <a:stretch>
            <a:fillRect/>
          </a:stretch>
        </p:blipFill>
        <p:spPr>
          <a:xfrm>
            <a:off x="6469499" y="1853248"/>
            <a:ext cx="5435601" cy="3051672"/>
          </a:xfrm>
          <a:prstGeom prst="rect">
            <a:avLst/>
          </a:prstGeom>
          <a:ln w="25400">
            <a:solidFill>
              <a:schemeClr val="tx1"/>
            </a:solidFill>
          </a:ln>
        </p:spPr>
      </p:pic>
    </p:spTree>
    <p:extLst>
      <p:ext uri="{BB962C8B-B14F-4D97-AF65-F5344CB8AC3E}">
        <p14:creationId xmlns:p14="http://schemas.microsoft.com/office/powerpoint/2010/main" val="973376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752B-4918-CC19-34E6-7220B381042A}"/>
              </a:ext>
            </a:extLst>
          </p:cNvPr>
          <p:cNvSpPr>
            <a:spLocks noGrp="1"/>
          </p:cNvSpPr>
          <p:nvPr>
            <p:ph type="title"/>
          </p:nvPr>
        </p:nvSpPr>
        <p:spPr/>
        <p:txBody>
          <a:bodyPr/>
          <a:lstStyle/>
          <a:p>
            <a:r>
              <a:rPr lang="en-US" dirty="0"/>
              <a:t>Battle Setup</a:t>
            </a:r>
          </a:p>
        </p:txBody>
      </p:sp>
      <p:sp>
        <p:nvSpPr>
          <p:cNvPr id="3" name="Content Placeholder 2">
            <a:extLst>
              <a:ext uri="{FF2B5EF4-FFF2-40B4-BE49-F238E27FC236}">
                <a16:creationId xmlns:a16="http://schemas.microsoft.com/office/drawing/2014/main" id="{C8AE886D-CF9A-2DC2-2E17-7F6A7BD959AD}"/>
              </a:ext>
            </a:extLst>
          </p:cNvPr>
          <p:cNvSpPr>
            <a:spLocks noGrp="1"/>
          </p:cNvSpPr>
          <p:nvPr>
            <p:ph idx="1"/>
          </p:nvPr>
        </p:nvSpPr>
        <p:spPr>
          <a:xfrm>
            <a:off x="818712" y="2222287"/>
            <a:ext cx="7437841" cy="3636511"/>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Fill in team </a:t>
            </a:r>
            <a:r>
              <a:rPr lang="en-US" b="0" i="0" u="none" strike="noStrike" dirty="0">
                <a:effectLst/>
                <a:latin typeface="Roboto" panose="02000000000000000000" pitchFamily="2" charset="0"/>
                <a:ea typeface="Roboto" panose="02000000000000000000" pitchFamily="2" charset="0"/>
                <a:cs typeface="Roboto" panose="02000000000000000000" pitchFamily="2" charset="0"/>
              </a:rPr>
              <a:t>names on the scoresheet before the battle starts</a:t>
            </a:r>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Each battle has 16 questions:</a:t>
            </a:r>
          </a:p>
          <a:p>
            <a:pPr lvl="1"/>
            <a:r>
              <a:rPr lang="en-US" sz="1800" dirty="0">
                <a:latin typeface="Roboto" panose="02000000000000000000" pitchFamily="2" charset="0"/>
                <a:ea typeface="Roboto" panose="02000000000000000000" pitchFamily="2" charset="0"/>
                <a:cs typeface="Roboto" panose="02000000000000000000" pitchFamily="2" charset="0"/>
              </a:rPr>
              <a:t>8 “In which book” questions: answered with the title and </a:t>
            </a:r>
          </a:p>
          <a:p>
            <a:pPr marL="457200" lvl="1" indent="0">
              <a:buNone/>
            </a:pPr>
            <a:r>
              <a:rPr lang="en-US" sz="1800" dirty="0">
                <a:latin typeface="Roboto" panose="02000000000000000000" pitchFamily="2" charset="0"/>
                <a:ea typeface="Roboto" panose="02000000000000000000" pitchFamily="2" charset="0"/>
                <a:cs typeface="Roboto" panose="02000000000000000000" pitchFamily="2" charset="0"/>
              </a:rPr>
              <a:t>     author of each book</a:t>
            </a:r>
          </a:p>
          <a:p>
            <a:pPr lvl="1"/>
            <a:r>
              <a:rPr lang="en-US" sz="1800" dirty="0">
                <a:latin typeface="Roboto" panose="02000000000000000000" pitchFamily="2" charset="0"/>
                <a:ea typeface="Roboto" panose="02000000000000000000" pitchFamily="2" charset="0"/>
                <a:cs typeface="Roboto" panose="02000000000000000000" pitchFamily="2" charset="0"/>
              </a:rPr>
              <a:t>8 content questions that start with the book title</a:t>
            </a:r>
          </a:p>
          <a:p>
            <a:pPr lvl="2"/>
            <a:r>
              <a:rPr lang="en-US" sz="1600" dirty="0">
                <a:latin typeface="Roboto" panose="02000000000000000000" pitchFamily="2" charset="0"/>
                <a:ea typeface="Roboto" panose="02000000000000000000" pitchFamily="2" charset="0"/>
                <a:cs typeface="Roboto" panose="02000000000000000000" pitchFamily="2" charset="0"/>
              </a:rPr>
              <a:t>Example: “In the book, The Lion of Mars by Jennifer L. Holm, what color was…”</a:t>
            </a:r>
          </a:p>
          <a:p>
            <a:pPr rtl="0">
              <a:spcBef>
                <a:spcPts val="0"/>
              </a:spcBef>
              <a:spcAft>
                <a:spcPts val="1600"/>
              </a:spcAft>
            </a:pPr>
            <a:r>
              <a:rPr lang="en-US" dirty="0">
                <a:latin typeface="Roboto" panose="02000000000000000000" pitchFamily="2" charset="0"/>
                <a:ea typeface="Roboto" panose="02000000000000000000" pitchFamily="2" charset="0"/>
                <a:cs typeface="Roboto" panose="02000000000000000000" pitchFamily="2" charset="0"/>
              </a:rPr>
              <a:t>Each question is worth 5 points</a:t>
            </a:r>
          </a:p>
          <a:p>
            <a:pPr lvl="1">
              <a:spcBef>
                <a:spcPts val="0"/>
              </a:spcBef>
              <a:spcAft>
                <a:spcPts val="1600"/>
              </a:spcAft>
            </a:pPr>
            <a:r>
              <a:rPr lang="en-US" sz="1800" b="0" i="0" u="none" strike="noStrike" dirty="0">
                <a:effectLst/>
                <a:latin typeface="Roboto" panose="02000000000000000000" pitchFamily="2" charset="0"/>
                <a:ea typeface="Roboto" panose="02000000000000000000" pitchFamily="2" charset="0"/>
                <a:cs typeface="Roboto" panose="02000000000000000000" pitchFamily="2" charset="0"/>
              </a:rPr>
              <a:t>Split points by 3/2 </a:t>
            </a:r>
          </a:p>
        </p:txBody>
      </p:sp>
      <p:grpSp>
        <p:nvGrpSpPr>
          <p:cNvPr id="39" name="Group 38">
            <a:extLst>
              <a:ext uri="{FF2B5EF4-FFF2-40B4-BE49-F238E27FC236}">
                <a16:creationId xmlns:a16="http://schemas.microsoft.com/office/drawing/2014/main" id="{1DF43619-6D42-87FE-D59D-145AEF9B2099}"/>
              </a:ext>
            </a:extLst>
          </p:cNvPr>
          <p:cNvGrpSpPr/>
          <p:nvPr/>
        </p:nvGrpSpPr>
        <p:grpSpPr>
          <a:xfrm>
            <a:off x="8338867" y="2007484"/>
            <a:ext cx="3537349" cy="4750668"/>
            <a:chOff x="4173267" y="1855084"/>
            <a:chExt cx="3537349" cy="4750668"/>
          </a:xfrm>
        </p:grpSpPr>
        <p:grpSp>
          <p:nvGrpSpPr>
            <p:cNvPr id="16" name="Group 15">
              <a:extLst>
                <a:ext uri="{FF2B5EF4-FFF2-40B4-BE49-F238E27FC236}">
                  <a16:creationId xmlns:a16="http://schemas.microsoft.com/office/drawing/2014/main" id="{D4DFD230-3D38-79DF-84FC-ABF77CDC3CA2}"/>
                </a:ext>
              </a:extLst>
            </p:cNvPr>
            <p:cNvGrpSpPr/>
            <p:nvPr/>
          </p:nvGrpSpPr>
          <p:grpSpPr>
            <a:xfrm>
              <a:off x="4173267" y="1855084"/>
              <a:ext cx="3537349" cy="4750668"/>
              <a:chOff x="8355724" y="2013230"/>
              <a:chExt cx="3537349" cy="4750668"/>
            </a:xfrm>
          </p:grpSpPr>
          <p:sp>
            <p:nvSpPr>
              <p:cNvPr id="17" name="Rounded Rectangle 16">
                <a:extLst>
                  <a:ext uri="{FF2B5EF4-FFF2-40B4-BE49-F238E27FC236}">
                    <a16:creationId xmlns:a16="http://schemas.microsoft.com/office/drawing/2014/main" id="{C5183028-0CFC-D208-F016-5251BE19BB5C}"/>
                  </a:ext>
                </a:extLst>
              </p:cNvPr>
              <p:cNvSpPr/>
              <p:nvPr/>
            </p:nvSpPr>
            <p:spPr>
              <a:xfrm>
                <a:off x="8355724" y="2013230"/>
                <a:ext cx="3489435" cy="45925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B680F4B-BB5F-87CA-2065-8127C3ABE8E0}"/>
                  </a:ext>
                </a:extLst>
              </p:cNvPr>
              <p:cNvPicPr>
                <a:picLocks noChangeAspect="1"/>
              </p:cNvPicPr>
              <p:nvPr/>
            </p:nvPicPr>
            <p:blipFill>
              <a:blip r:embed="rId2"/>
              <a:stretch>
                <a:fillRect/>
              </a:stretch>
            </p:blipFill>
            <p:spPr>
              <a:xfrm>
                <a:off x="8355724" y="2186152"/>
                <a:ext cx="3537349" cy="4577746"/>
              </a:xfrm>
              <a:prstGeom prst="rect">
                <a:avLst/>
              </a:prstGeom>
            </p:spPr>
          </p:pic>
        </p:grpSp>
        <p:grpSp>
          <p:nvGrpSpPr>
            <p:cNvPr id="38" name="Group 37">
              <a:extLst>
                <a:ext uri="{FF2B5EF4-FFF2-40B4-BE49-F238E27FC236}">
                  <a16:creationId xmlns:a16="http://schemas.microsoft.com/office/drawing/2014/main" id="{790A6CF0-F6A2-40C8-B056-BFF9824BBC33}"/>
                </a:ext>
              </a:extLst>
            </p:cNvPr>
            <p:cNvGrpSpPr/>
            <p:nvPr/>
          </p:nvGrpSpPr>
          <p:grpSpPr>
            <a:xfrm>
              <a:off x="5198652" y="3555290"/>
              <a:ext cx="2115010" cy="1737594"/>
              <a:chOff x="5198652" y="3555290"/>
              <a:chExt cx="2115010" cy="1737594"/>
            </a:xfrm>
          </p:grpSpPr>
          <p:sp>
            <p:nvSpPr>
              <p:cNvPr id="19" name="Rectangle 18">
                <a:extLst>
                  <a:ext uri="{FF2B5EF4-FFF2-40B4-BE49-F238E27FC236}">
                    <a16:creationId xmlns:a16="http://schemas.microsoft.com/office/drawing/2014/main" id="{ED57789B-7396-01DB-402A-4620B0A1DDCC}"/>
                  </a:ext>
                </a:extLst>
              </p:cNvPr>
              <p:cNvSpPr/>
              <p:nvPr/>
            </p:nvSpPr>
            <p:spPr>
              <a:xfrm>
                <a:off x="5198652" y="3555290"/>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CA4FF7-07ED-ACDD-C4DE-3AA89CB6C757}"/>
                  </a:ext>
                </a:extLst>
              </p:cNvPr>
              <p:cNvSpPr/>
              <p:nvPr/>
            </p:nvSpPr>
            <p:spPr>
              <a:xfrm>
                <a:off x="5198652" y="372821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9E15079-71AB-4DE8-156D-F361F3547B78}"/>
                  </a:ext>
                </a:extLst>
              </p:cNvPr>
              <p:cNvSpPr/>
              <p:nvPr/>
            </p:nvSpPr>
            <p:spPr>
              <a:xfrm>
                <a:off x="5198652" y="389460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ECFA9F-2B9C-2E68-7F81-2EA8BC5CFEEF}"/>
                  </a:ext>
                </a:extLst>
              </p:cNvPr>
              <p:cNvSpPr/>
              <p:nvPr/>
            </p:nvSpPr>
            <p:spPr>
              <a:xfrm>
                <a:off x="5198652" y="4056916"/>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F5312C-E185-911E-907A-6935B4C53A41}"/>
                  </a:ext>
                </a:extLst>
              </p:cNvPr>
              <p:cNvSpPr/>
              <p:nvPr/>
            </p:nvSpPr>
            <p:spPr>
              <a:xfrm>
                <a:off x="5198652" y="4629153"/>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54CC3EE-B767-91C5-0312-97D82DC6474A}"/>
                  </a:ext>
                </a:extLst>
              </p:cNvPr>
              <p:cNvSpPr/>
              <p:nvPr/>
            </p:nvSpPr>
            <p:spPr>
              <a:xfrm>
                <a:off x="5198652" y="4802075"/>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8BDEB6-B9C3-FBA6-58F6-CD9E063838BA}"/>
                  </a:ext>
                </a:extLst>
              </p:cNvPr>
              <p:cNvSpPr/>
              <p:nvPr/>
            </p:nvSpPr>
            <p:spPr>
              <a:xfrm>
                <a:off x="5198652" y="4956622"/>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10CB86-7869-DBE7-476C-6CA9A3DE1712}"/>
                  </a:ext>
                </a:extLst>
              </p:cNvPr>
              <p:cNvSpPr/>
              <p:nvPr/>
            </p:nvSpPr>
            <p:spPr>
              <a:xfrm>
                <a:off x="5198652" y="5112251"/>
                <a:ext cx="1035894" cy="6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CDBA1F9-C1AA-AA12-C7A1-792AB8CCD393}"/>
                  </a:ext>
                </a:extLst>
              </p:cNvPr>
              <p:cNvSpPr/>
              <p:nvPr/>
            </p:nvSpPr>
            <p:spPr>
              <a:xfrm>
                <a:off x="6249762" y="364508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4B58FDE-CB75-FA09-E217-8AF2D4E31910}"/>
                  </a:ext>
                </a:extLst>
              </p:cNvPr>
              <p:cNvSpPr/>
              <p:nvPr/>
            </p:nvSpPr>
            <p:spPr>
              <a:xfrm>
                <a:off x="6268946" y="3802821"/>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F4A58F-EB47-DED0-3561-C135DE254551}"/>
                  </a:ext>
                </a:extLst>
              </p:cNvPr>
              <p:cNvSpPr/>
              <p:nvPr/>
            </p:nvSpPr>
            <p:spPr>
              <a:xfrm>
                <a:off x="6277768" y="3960557"/>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299E42C-BB3F-AEDC-3342-B0F1294AD4FF}"/>
                  </a:ext>
                </a:extLst>
              </p:cNvPr>
              <p:cNvSpPr/>
              <p:nvPr/>
            </p:nvSpPr>
            <p:spPr>
              <a:xfrm>
                <a:off x="6277768" y="412797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3A2569E-1A39-C8DB-B158-B5B7948039B3}"/>
                  </a:ext>
                </a:extLst>
              </p:cNvPr>
              <p:cNvSpPr/>
              <p:nvPr/>
            </p:nvSpPr>
            <p:spPr>
              <a:xfrm>
                <a:off x="6249762" y="4697482"/>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689ABBB-A7CF-C1B3-67DA-131DAADEC0BA}"/>
                  </a:ext>
                </a:extLst>
              </p:cNvPr>
              <p:cNvSpPr/>
              <p:nvPr/>
            </p:nvSpPr>
            <p:spPr>
              <a:xfrm>
                <a:off x="6268946" y="4870404"/>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3E1A567-BEE7-A728-F1D3-DE484AD558E2}"/>
                  </a:ext>
                </a:extLst>
              </p:cNvPr>
              <p:cNvSpPr/>
              <p:nvPr/>
            </p:nvSpPr>
            <p:spPr>
              <a:xfrm>
                <a:off x="6268946" y="5039932"/>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2D9794C-2A7D-72BF-4F8B-7BB34D3FBA40}"/>
                  </a:ext>
                </a:extLst>
              </p:cNvPr>
              <p:cNvSpPr/>
              <p:nvPr/>
            </p:nvSpPr>
            <p:spPr>
              <a:xfrm>
                <a:off x="6268946" y="5224555"/>
                <a:ext cx="1035894" cy="68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ight Arrow 14">
            <a:extLst>
              <a:ext uri="{FF2B5EF4-FFF2-40B4-BE49-F238E27FC236}">
                <a16:creationId xmlns:a16="http://schemas.microsoft.com/office/drawing/2014/main" id="{36ACF834-B801-436A-84B3-7616F9B58311}"/>
              </a:ext>
            </a:extLst>
          </p:cNvPr>
          <p:cNvSpPr/>
          <p:nvPr/>
        </p:nvSpPr>
        <p:spPr>
          <a:xfrm>
            <a:off x="8290953" y="3234381"/>
            <a:ext cx="951470" cy="29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eft Brace 39">
            <a:extLst>
              <a:ext uri="{FF2B5EF4-FFF2-40B4-BE49-F238E27FC236}">
                <a16:creationId xmlns:a16="http://schemas.microsoft.com/office/drawing/2014/main" id="{2FF76EB5-6CA7-EA97-9D4E-5B0D4683335B}"/>
              </a:ext>
            </a:extLst>
          </p:cNvPr>
          <p:cNvSpPr/>
          <p:nvPr/>
        </p:nvSpPr>
        <p:spPr>
          <a:xfrm>
            <a:off x="8391112" y="3479800"/>
            <a:ext cx="596094" cy="1062894"/>
          </a:xfrm>
          <a:prstGeom prst="leftBrace">
            <a:avLst>
              <a:gd name="adj1" fmla="val 8333"/>
              <a:gd name="adj2" fmla="val 51190"/>
            </a:avLst>
          </a:prstGeom>
          <a:ln w="31750"/>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
        <p:nvSpPr>
          <p:cNvPr id="41" name="Left Brace 40">
            <a:extLst>
              <a:ext uri="{FF2B5EF4-FFF2-40B4-BE49-F238E27FC236}">
                <a16:creationId xmlns:a16="http://schemas.microsoft.com/office/drawing/2014/main" id="{82E064A8-664F-6CA4-8F11-1BB8763A976F}"/>
              </a:ext>
            </a:extLst>
          </p:cNvPr>
          <p:cNvSpPr/>
          <p:nvPr/>
        </p:nvSpPr>
        <p:spPr>
          <a:xfrm>
            <a:off x="8391112" y="4542694"/>
            <a:ext cx="596094" cy="1062894"/>
          </a:xfrm>
          <a:prstGeom prst="leftBrace">
            <a:avLst>
              <a:gd name="adj1" fmla="val 8333"/>
              <a:gd name="adj2" fmla="val 51190"/>
            </a:avLst>
          </a:prstGeom>
          <a:ln w="31750">
            <a:solidFill>
              <a:srgbClr val="7030A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38461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2BF5-60FD-4CC8-9F67-6238DC8A0B7D}"/>
              </a:ext>
            </a:extLst>
          </p:cNvPr>
          <p:cNvSpPr>
            <a:spLocks noGrp="1"/>
          </p:cNvSpPr>
          <p:nvPr>
            <p:ph type="title"/>
          </p:nvPr>
        </p:nvSpPr>
        <p:spPr/>
        <p:txBody>
          <a:bodyPr/>
          <a:lstStyle/>
          <a:p>
            <a:r>
              <a:rPr lang="en-US" dirty="0"/>
              <a:t>Battle Officials</a:t>
            </a:r>
          </a:p>
        </p:txBody>
      </p:sp>
      <p:sp>
        <p:nvSpPr>
          <p:cNvPr id="3" name="Content Placeholder 2">
            <a:extLst>
              <a:ext uri="{FF2B5EF4-FFF2-40B4-BE49-F238E27FC236}">
                <a16:creationId xmlns:a16="http://schemas.microsoft.com/office/drawing/2014/main" id="{AEEB10F8-D99D-3108-7014-066BCBBECA94}"/>
              </a:ext>
            </a:extLst>
          </p:cNvPr>
          <p:cNvSpPr>
            <a:spLocks noGrp="1"/>
          </p:cNvSpPr>
          <p:nvPr>
            <p:ph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Moderator</a:t>
            </a:r>
          </a:p>
          <a:p>
            <a:r>
              <a:rPr lang="en-US" dirty="0">
                <a:latin typeface="Roboto" panose="02000000000000000000" pitchFamily="2" charset="0"/>
                <a:ea typeface="Roboto" panose="02000000000000000000" pitchFamily="2" charset="0"/>
                <a:cs typeface="Roboto" panose="02000000000000000000" pitchFamily="2" charset="0"/>
              </a:rPr>
              <a:t>Scorekeeper</a:t>
            </a:r>
          </a:p>
          <a:p>
            <a:r>
              <a:rPr lang="en-US" dirty="0">
                <a:latin typeface="Roboto" panose="02000000000000000000" pitchFamily="2" charset="0"/>
                <a:ea typeface="Roboto" panose="02000000000000000000" pitchFamily="2" charset="0"/>
                <a:cs typeface="Roboto" panose="02000000000000000000" pitchFamily="2" charset="0"/>
              </a:rPr>
              <a:t>Timekeeper</a:t>
            </a:r>
          </a:p>
          <a:p>
            <a:r>
              <a:rPr lang="en-US" dirty="0">
                <a:latin typeface="Roboto" panose="02000000000000000000" pitchFamily="2" charset="0"/>
                <a:ea typeface="Roboto" panose="02000000000000000000" pitchFamily="2" charset="0"/>
                <a:cs typeface="Roboto" panose="02000000000000000000" pitchFamily="2" charset="0"/>
              </a:rPr>
              <a:t>Runners</a:t>
            </a:r>
          </a:p>
          <a:p>
            <a:r>
              <a:rPr lang="en-US" dirty="0">
                <a:latin typeface="Roboto" panose="02000000000000000000" pitchFamily="2" charset="0"/>
                <a:ea typeface="Roboto" panose="02000000000000000000" pitchFamily="2" charset="0"/>
                <a:cs typeface="Roboto" panose="02000000000000000000" pitchFamily="2" charset="0"/>
              </a:rPr>
              <a:t>Command Center</a:t>
            </a:r>
          </a:p>
        </p:txBody>
      </p:sp>
    </p:spTree>
    <p:extLst>
      <p:ext uri="{BB962C8B-B14F-4D97-AF65-F5344CB8AC3E}">
        <p14:creationId xmlns:p14="http://schemas.microsoft.com/office/powerpoint/2010/main" val="38129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8487-664D-7485-DE9F-48B9F7273B40}"/>
              </a:ext>
            </a:extLst>
          </p:cNvPr>
          <p:cNvSpPr>
            <a:spLocks noGrp="1"/>
          </p:cNvSpPr>
          <p:nvPr>
            <p:ph type="title"/>
          </p:nvPr>
        </p:nvSpPr>
        <p:spPr/>
        <p:txBody>
          <a:bodyPr/>
          <a:lstStyle/>
          <a:p>
            <a:r>
              <a:rPr lang="en-US" dirty="0"/>
              <a:t>Battle Officials and Battle Progression</a:t>
            </a:r>
          </a:p>
        </p:txBody>
      </p:sp>
      <p:sp>
        <p:nvSpPr>
          <p:cNvPr id="3" name="Content Placeholder 2">
            <a:extLst>
              <a:ext uri="{FF2B5EF4-FFF2-40B4-BE49-F238E27FC236}">
                <a16:creationId xmlns:a16="http://schemas.microsoft.com/office/drawing/2014/main" id="{08EA35D1-8126-2BCA-08B2-F753FA1A97C1}"/>
              </a:ext>
            </a:extLst>
          </p:cNvPr>
          <p:cNvSpPr>
            <a:spLocks noGrp="1"/>
          </p:cNvSpPr>
          <p:nvPr>
            <p:ph idx="1"/>
          </p:nvPr>
        </p:nvSpPr>
        <p:spPr>
          <a:xfrm>
            <a:off x="818713" y="1980004"/>
            <a:ext cx="10554574" cy="4141443"/>
          </a:xfrm>
        </p:spPr>
        <p:txBody>
          <a:bodyPr>
            <a:noAutofit/>
          </a:bodyPr>
          <a:lstStyle/>
          <a:p>
            <a:r>
              <a:rPr lang="en-US" dirty="0">
                <a:latin typeface="Roboto" panose="02000000000000000000" pitchFamily="2" charset="0"/>
                <a:ea typeface="Roboto" panose="02000000000000000000" pitchFamily="2" charset="0"/>
                <a:cs typeface="Roboto" panose="02000000000000000000" pitchFamily="2" charset="0"/>
              </a:rPr>
              <a:t>Moderator:</a:t>
            </a:r>
          </a:p>
          <a:p>
            <a:r>
              <a:rPr lang="en-US" dirty="0">
                <a:latin typeface="Roboto" panose="02000000000000000000" pitchFamily="2" charset="0"/>
                <a:ea typeface="Roboto" panose="02000000000000000000" pitchFamily="2" charset="0"/>
                <a:cs typeface="Roboto" panose="02000000000000000000" pitchFamily="2" charset="0"/>
              </a:rPr>
              <a:t>Read through your question set before the battle starts. </a:t>
            </a:r>
          </a:p>
          <a:p>
            <a:pPr rtl="0">
              <a:spcBef>
                <a:spcPts val="0"/>
              </a:spcBef>
              <a:spcAft>
                <a:spcPts val="1600"/>
              </a:spcAft>
            </a:pPr>
            <a:r>
              <a:rPr lang="en-US" b="0" i="0" u="none" strike="noStrike" dirty="0">
                <a:effectLst/>
                <a:latin typeface="Roboto" panose="02000000000000000000" pitchFamily="2" charset="0"/>
                <a:ea typeface="Roboto" panose="02000000000000000000" pitchFamily="2" charset="0"/>
                <a:cs typeface="Roboto" panose="02000000000000000000" pitchFamily="2" charset="0"/>
              </a:rPr>
              <a:t>The Moderator will start each question by calling the team by name. </a:t>
            </a:r>
            <a:endParaRPr lang="en-US" dirty="0">
              <a:latin typeface="Roboto" panose="02000000000000000000" pitchFamily="2" charset="0"/>
              <a:ea typeface="Roboto" panose="02000000000000000000" pitchFamily="2" charset="0"/>
              <a:cs typeface="Roboto" panose="02000000000000000000" pitchFamily="2" charset="0"/>
            </a:endParaRPr>
          </a:p>
          <a:p>
            <a:pPr lvl="1">
              <a:spcBef>
                <a:spcPts val="0"/>
              </a:spcBef>
              <a:spcAft>
                <a:spcPts val="1600"/>
              </a:spcAft>
            </a:pPr>
            <a:r>
              <a:rPr lang="en-US" sz="1800" b="0" dirty="0">
                <a:effectLst/>
                <a:latin typeface="Roboto" panose="02000000000000000000" pitchFamily="2" charset="0"/>
                <a:ea typeface="Roboto" panose="02000000000000000000" pitchFamily="2" charset="0"/>
                <a:cs typeface="Roboto" panose="02000000000000000000" pitchFamily="2" charset="0"/>
              </a:rPr>
              <a:t>Example: “Question #2 </a:t>
            </a:r>
            <a:r>
              <a:rPr lang="en-US" sz="1800" dirty="0">
                <a:latin typeface="Roboto" panose="02000000000000000000" pitchFamily="2" charset="0"/>
                <a:ea typeface="Roboto" panose="02000000000000000000" pitchFamily="2" charset="0"/>
                <a:cs typeface="Roboto" panose="02000000000000000000" pitchFamily="2" charset="0"/>
              </a:rPr>
              <a:t>goes to The Roaring Readers. In which book…”</a:t>
            </a:r>
            <a:endParaRPr lang="en-US" sz="1800" b="0" dirty="0">
              <a:effectLst/>
              <a:latin typeface="Roboto" panose="02000000000000000000" pitchFamily="2" charset="0"/>
              <a:ea typeface="Roboto" panose="02000000000000000000" pitchFamily="2" charset="0"/>
              <a:cs typeface="Roboto" panose="02000000000000000000" pitchFamily="2" charset="0"/>
            </a:endParaRPr>
          </a:p>
          <a:p>
            <a:pPr>
              <a:spcBef>
                <a:spcPts val="0"/>
              </a:spcBef>
              <a:spcAft>
                <a:spcPts val="1600"/>
              </a:spcAft>
            </a:pPr>
            <a:r>
              <a:rPr lang="en-US" dirty="0">
                <a:latin typeface="Roboto" panose="02000000000000000000" pitchFamily="2" charset="0"/>
                <a:ea typeface="Roboto" panose="02000000000000000000" pitchFamily="2" charset="0"/>
                <a:cs typeface="Roboto" panose="02000000000000000000" pitchFamily="2" charset="0"/>
              </a:rPr>
              <a:t>Write down their incorrect answers in case they challenge later.</a:t>
            </a:r>
          </a:p>
          <a:p>
            <a:pPr rtl="0">
              <a:spcBef>
                <a:spcPts val="0"/>
              </a:spcBef>
              <a:spcAft>
                <a:spcPts val="1600"/>
              </a:spcAft>
            </a:pPr>
            <a:r>
              <a:rPr lang="en-US" b="0" i="0" u="none" strike="noStrike" dirty="0">
                <a:effectLst/>
                <a:latin typeface="Roboto" panose="02000000000000000000" pitchFamily="2" charset="0"/>
                <a:ea typeface="Roboto" panose="02000000000000000000" pitchFamily="2" charset="0"/>
                <a:cs typeface="Roboto" panose="02000000000000000000" pitchFamily="2" charset="0"/>
              </a:rPr>
              <a:t>T</a:t>
            </a:r>
            <a:r>
              <a:rPr lang="en-US" dirty="0">
                <a:latin typeface="Roboto" panose="02000000000000000000" pitchFamily="2" charset="0"/>
                <a:ea typeface="Roboto" panose="02000000000000000000" pitchFamily="2" charset="0"/>
                <a:cs typeface="Roboto" panose="02000000000000000000" pitchFamily="2" charset="0"/>
              </a:rPr>
              <a:t>imekeeper/Scorekeeper:</a:t>
            </a:r>
          </a:p>
          <a:p>
            <a:pPr lvl="1">
              <a:spcBef>
                <a:spcPts val="0"/>
              </a:spcBef>
              <a:spcAft>
                <a:spcPts val="1600"/>
              </a:spcAft>
            </a:pPr>
            <a:r>
              <a:rPr lang="en-US" sz="1800" b="0" i="0" u="none" strike="noStrike" dirty="0">
                <a:effectLst/>
                <a:latin typeface="Roboto" panose="02000000000000000000" pitchFamily="2" charset="0"/>
                <a:ea typeface="Roboto" panose="02000000000000000000" pitchFamily="2" charset="0"/>
                <a:cs typeface="Roboto" panose="02000000000000000000" pitchFamily="2" charset="0"/>
              </a:rPr>
              <a:t>Timing starts immediately after the question has been read. Teams will have </a:t>
            </a:r>
            <a:r>
              <a:rPr lang="en-US" sz="1800" b="1" i="0" u="none" strike="noStrike" dirty="0">
                <a:effectLst/>
                <a:latin typeface="Roboto" panose="02000000000000000000" pitchFamily="2" charset="0"/>
                <a:ea typeface="Roboto" panose="02000000000000000000" pitchFamily="2" charset="0"/>
                <a:cs typeface="Roboto" panose="02000000000000000000" pitchFamily="2" charset="0"/>
              </a:rPr>
              <a:t>15 SECONDS </a:t>
            </a:r>
            <a:r>
              <a:rPr lang="en-US" sz="1800" b="0" i="0" u="none" strike="noStrike" dirty="0">
                <a:effectLst/>
                <a:latin typeface="Roboto" panose="02000000000000000000" pitchFamily="2" charset="0"/>
                <a:ea typeface="Roboto" panose="02000000000000000000" pitchFamily="2" charset="0"/>
                <a:cs typeface="Roboto" panose="02000000000000000000" pitchFamily="2" charset="0"/>
              </a:rPr>
              <a:t>to quietly discuss the question among themselves. At the end of the 15 seconds, the Timekeeper says </a:t>
            </a:r>
            <a:r>
              <a:rPr lang="en-US" sz="1800" b="1" i="0" u="none" strike="noStrike" dirty="0">
                <a:effectLst/>
                <a:latin typeface="Roboto" panose="02000000000000000000" pitchFamily="2" charset="0"/>
                <a:ea typeface="Roboto" panose="02000000000000000000" pitchFamily="2" charset="0"/>
                <a:cs typeface="Roboto" panose="02000000000000000000" pitchFamily="2" charset="0"/>
              </a:rPr>
              <a:t>“TIME” </a:t>
            </a:r>
            <a:r>
              <a:rPr lang="en-US" sz="1800" b="0" i="0" u="none" strike="noStrike" dirty="0">
                <a:effectLst/>
                <a:latin typeface="Roboto" panose="02000000000000000000" pitchFamily="2" charset="0"/>
                <a:ea typeface="Roboto" panose="02000000000000000000" pitchFamily="2" charset="0"/>
                <a:cs typeface="Roboto" panose="02000000000000000000" pitchFamily="2" charset="0"/>
              </a:rPr>
              <a:t>and the spokesperson must answer immediately. </a:t>
            </a:r>
            <a:r>
              <a:rPr lang="en-US" sz="1800" dirty="0">
                <a:latin typeface="Roboto" panose="02000000000000000000" pitchFamily="2" charset="0"/>
                <a:ea typeface="Roboto" panose="02000000000000000000" pitchFamily="2" charset="0"/>
                <a:cs typeface="Roboto" panose="02000000000000000000" pitchFamily="2" charset="0"/>
              </a:rPr>
              <a:t>U</a:t>
            </a:r>
            <a:r>
              <a:rPr lang="en-US" sz="1800" b="0" i="0" u="none" strike="noStrike" dirty="0">
                <a:effectLst/>
                <a:latin typeface="Roboto" panose="02000000000000000000" pitchFamily="2" charset="0"/>
                <a:ea typeface="Roboto" panose="02000000000000000000" pitchFamily="2" charset="0"/>
                <a:cs typeface="Roboto" panose="02000000000000000000" pitchFamily="2" charset="0"/>
              </a:rPr>
              <a:t>se the stopwatch on your phone.</a:t>
            </a:r>
            <a:endParaRPr lang="en-US" sz="1800" b="0" dirty="0">
              <a:effectLst/>
              <a:latin typeface="Roboto" panose="02000000000000000000" pitchFamily="2" charset="0"/>
              <a:ea typeface="Roboto" panose="02000000000000000000" pitchFamily="2" charset="0"/>
              <a:cs typeface="Roboto" panose="02000000000000000000" pitchFamily="2" charset="0"/>
            </a:endParaRPr>
          </a:p>
          <a:p>
            <a:pPr>
              <a:spcBef>
                <a:spcPts val="0"/>
              </a:spcBef>
              <a:spcAft>
                <a:spcPts val="1600"/>
              </a:spcAft>
            </a:pPr>
            <a:r>
              <a:rPr lang="en-US" dirty="0">
                <a:latin typeface="Roboto" panose="02000000000000000000" pitchFamily="2" charset="0"/>
                <a:ea typeface="Roboto" panose="02000000000000000000" pitchFamily="2" charset="0"/>
                <a:cs typeface="Roboto" panose="02000000000000000000" pitchFamily="2" charset="0"/>
              </a:rPr>
              <a:t>Moderator and Timekeeper/ Scorekeeper should be checking with each other throughout the battle.</a:t>
            </a:r>
            <a:br>
              <a:rPr lang="en-US" dirty="0">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7290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8487-664D-7485-DE9F-48B9F7273B40}"/>
              </a:ext>
            </a:extLst>
          </p:cNvPr>
          <p:cNvSpPr>
            <a:spLocks noGrp="1"/>
          </p:cNvSpPr>
          <p:nvPr>
            <p:ph type="title"/>
          </p:nvPr>
        </p:nvSpPr>
        <p:spPr/>
        <p:txBody>
          <a:bodyPr/>
          <a:lstStyle/>
          <a:p>
            <a:r>
              <a:rPr lang="en-US" dirty="0"/>
              <a:t>Battle Officials and Battle Progression</a:t>
            </a:r>
          </a:p>
        </p:txBody>
      </p:sp>
      <p:sp>
        <p:nvSpPr>
          <p:cNvPr id="3" name="Content Placeholder 2">
            <a:extLst>
              <a:ext uri="{FF2B5EF4-FFF2-40B4-BE49-F238E27FC236}">
                <a16:creationId xmlns:a16="http://schemas.microsoft.com/office/drawing/2014/main" id="{08EA35D1-8126-2BCA-08B2-F753FA1A97C1}"/>
              </a:ext>
            </a:extLst>
          </p:cNvPr>
          <p:cNvSpPr>
            <a:spLocks noGrp="1"/>
          </p:cNvSpPr>
          <p:nvPr>
            <p:ph idx="1"/>
          </p:nvPr>
        </p:nvSpPr>
        <p:spPr>
          <a:xfrm>
            <a:off x="818713" y="1980004"/>
            <a:ext cx="10554574" cy="4141443"/>
          </a:xfrm>
        </p:spPr>
        <p:txBody>
          <a:bodyPr>
            <a:noAutofit/>
          </a:bodyPr>
          <a:lstStyle/>
          <a:p>
            <a:r>
              <a:rPr lang="en-US" dirty="0">
                <a:latin typeface="Roboto" panose="02000000000000000000" pitchFamily="2" charset="0"/>
                <a:ea typeface="Roboto" panose="02000000000000000000" pitchFamily="2" charset="0"/>
                <a:cs typeface="Roboto" panose="02000000000000000000" pitchFamily="2" charset="0"/>
              </a:rPr>
              <a:t>Runner</a:t>
            </a:r>
          </a:p>
          <a:p>
            <a:pPr lvl="1"/>
            <a:r>
              <a:rPr lang="en-US" dirty="0">
                <a:latin typeface="Roboto" panose="02000000000000000000" pitchFamily="2" charset="0"/>
                <a:ea typeface="Roboto" panose="02000000000000000000" pitchFamily="2" charset="0"/>
                <a:cs typeface="Roboto" panose="02000000000000000000" pitchFamily="2" charset="0"/>
              </a:rPr>
              <a:t>The runner collects the kids for battles.</a:t>
            </a:r>
          </a:p>
          <a:p>
            <a:pPr lvl="1"/>
            <a:r>
              <a:rPr lang="en-US" dirty="0">
                <a:latin typeface="Roboto" panose="02000000000000000000" pitchFamily="2" charset="0"/>
                <a:ea typeface="Roboto" panose="02000000000000000000" pitchFamily="2" charset="0"/>
                <a:cs typeface="Roboto" panose="02000000000000000000" pitchFamily="2" charset="0"/>
              </a:rPr>
              <a:t>You will have a card with each team member and their homeroom. There will also be a master schedule so you can find where the kids are throughout the day.</a:t>
            </a:r>
          </a:p>
          <a:p>
            <a:pPr lvl="1"/>
            <a:r>
              <a:rPr lang="en-US" dirty="0">
                <a:latin typeface="Roboto" panose="02000000000000000000" pitchFamily="2" charset="0"/>
                <a:ea typeface="Roboto" panose="02000000000000000000" pitchFamily="2" charset="0"/>
                <a:cs typeface="Roboto" panose="02000000000000000000" pitchFamily="2" charset="0"/>
              </a:rPr>
              <a:t>Ask the kids to make sure they know who their spokesperson will be and which teammate is sitting out, if they have a 5</a:t>
            </a:r>
            <a:r>
              <a:rPr lang="en-US" baseline="30000" dirty="0">
                <a:latin typeface="Roboto" panose="02000000000000000000" pitchFamily="2" charset="0"/>
                <a:ea typeface="Roboto" panose="02000000000000000000" pitchFamily="2" charset="0"/>
                <a:cs typeface="Roboto" panose="02000000000000000000" pitchFamily="2" charset="0"/>
              </a:rPr>
              <a:t>th</a:t>
            </a:r>
            <a:r>
              <a:rPr lang="en-US" dirty="0">
                <a:latin typeface="Roboto" panose="02000000000000000000" pitchFamily="2" charset="0"/>
                <a:ea typeface="Roboto" panose="02000000000000000000" pitchFamily="2" charset="0"/>
                <a:cs typeface="Roboto" panose="02000000000000000000" pitchFamily="2" charset="0"/>
              </a:rPr>
              <a:t> team member.</a:t>
            </a:r>
          </a:p>
          <a:p>
            <a:pPr lvl="1"/>
            <a:r>
              <a:rPr lang="en-US" dirty="0">
                <a:latin typeface="Roboto" panose="02000000000000000000" pitchFamily="2" charset="0"/>
                <a:ea typeface="Roboto" panose="02000000000000000000" pitchFamily="2" charset="0"/>
                <a:cs typeface="Roboto" panose="02000000000000000000" pitchFamily="2" charset="0"/>
              </a:rPr>
              <a:t>Remind the kids to whisper in the library and to be quiet throughout the battles until everyone is done.</a:t>
            </a:r>
          </a:p>
          <a:p>
            <a:pPr lvl="1"/>
            <a:r>
              <a:rPr lang="en-US" dirty="0">
                <a:latin typeface="Roboto" panose="02000000000000000000" pitchFamily="2" charset="0"/>
                <a:ea typeface="Roboto" panose="02000000000000000000" pitchFamily="2" charset="0"/>
                <a:cs typeface="Roboto" panose="02000000000000000000" pitchFamily="2" charset="0"/>
              </a:rPr>
              <a:t>We will take a picture of each team as they come in for their first battle.</a:t>
            </a:r>
            <a:br>
              <a:rPr lang="en-US" dirty="0">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8452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4E92-3053-D067-4AD9-765475D7535F}"/>
              </a:ext>
            </a:extLst>
          </p:cNvPr>
          <p:cNvSpPr>
            <a:spLocks noGrp="1"/>
          </p:cNvSpPr>
          <p:nvPr>
            <p:ph type="title"/>
          </p:nvPr>
        </p:nvSpPr>
        <p:spPr/>
        <p:txBody>
          <a:bodyPr/>
          <a:lstStyle/>
          <a:p>
            <a:r>
              <a:rPr lang="en-US" dirty="0"/>
              <a:t>Battle Progression</a:t>
            </a:r>
          </a:p>
        </p:txBody>
      </p:sp>
      <p:sp>
        <p:nvSpPr>
          <p:cNvPr id="3" name="Content Placeholder 2">
            <a:extLst>
              <a:ext uri="{FF2B5EF4-FFF2-40B4-BE49-F238E27FC236}">
                <a16:creationId xmlns:a16="http://schemas.microsoft.com/office/drawing/2014/main" id="{5D5DAC66-528E-F299-A5C7-4989A908765A}"/>
              </a:ext>
            </a:extLst>
          </p:cNvPr>
          <p:cNvSpPr>
            <a:spLocks noGrp="1"/>
          </p:cNvSpPr>
          <p:nvPr>
            <p:ph idx="1"/>
          </p:nvPr>
        </p:nvSpPr>
        <p:spPr>
          <a:xfrm>
            <a:off x="810000" y="1734894"/>
            <a:ext cx="10554574" cy="3845412"/>
          </a:xfrm>
        </p:spPr>
        <p:txBody>
          <a:bodyPr/>
          <a:lstStyle/>
          <a:p>
            <a:pPr>
              <a:spcBef>
                <a:spcPts val="0"/>
              </a:spcBef>
              <a:spcAft>
                <a:spcPts val="1600"/>
              </a:spcAft>
            </a:pPr>
            <a:r>
              <a:rPr lang="en-US" dirty="0">
                <a:latin typeface="Roboto" panose="02000000000000000000" pitchFamily="2" charset="0"/>
                <a:ea typeface="Roboto" panose="02000000000000000000" pitchFamily="2" charset="0"/>
                <a:cs typeface="Roboto" panose="02000000000000000000" pitchFamily="2" charset="0"/>
              </a:rPr>
              <a:t>Use simple, unbiased language and tone. You’re a zombie for the sake of fairness.</a:t>
            </a:r>
          </a:p>
          <a:p>
            <a:pPr>
              <a:spcBef>
                <a:spcPts val="0"/>
              </a:spcBef>
              <a:spcAft>
                <a:spcPts val="1600"/>
              </a:spcAft>
            </a:pPr>
            <a:r>
              <a:rPr lang="en-US" dirty="0">
                <a:latin typeface="Roboto" panose="02000000000000000000" pitchFamily="2" charset="0"/>
                <a:ea typeface="Roboto" panose="02000000000000000000" pitchFamily="2" charset="0"/>
                <a:cs typeface="Roboto" panose="02000000000000000000" pitchFamily="2" charset="0"/>
              </a:rPr>
              <a:t> If the spokesperson answers incorrectly, the Moderator says “Incorrect.” If it’s correct say, “Correct.”</a:t>
            </a:r>
          </a:p>
          <a:p>
            <a:pPr>
              <a:spcBef>
                <a:spcPts val="0"/>
              </a:spcBef>
              <a:spcAft>
                <a:spcPts val="1600"/>
              </a:spcAft>
            </a:pPr>
            <a:r>
              <a:rPr lang="en-US" dirty="0">
                <a:latin typeface="Roboto" panose="02000000000000000000" pitchFamily="2" charset="0"/>
                <a:ea typeface="Roboto" panose="02000000000000000000" pitchFamily="2" charset="0"/>
                <a:cs typeface="Roboto" panose="02000000000000000000" pitchFamily="2" charset="0"/>
              </a:rPr>
              <a:t>If </a:t>
            </a:r>
            <a:r>
              <a:rPr lang="en-US" b="0" i="0" u="none" strike="noStrike" dirty="0">
                <a:effectLst/>
                <a:latin typeface="Roboto" panose="02000000000000000000" pitchFamily="2" charset="0"/>
                <a:ea typeface="Roboto" panose="02000000000000000000" pitchFamily="2" charset="0"/>
                <a:cs typeface="Roboto" panose="02000000000000000000" pitchFamily="2" charset="0"/>
              </a:rPr>
              <a:t>the team hasn’t answered at the end of the time,  the Moderator should say something like, “Roaring Readers, we need an answer.” Give them about 2 beats to respond.</a:t>
            </a:r>
            <a:r>
              <a:rPr lang="en-US" dirty="0">
                <a:latin typeface="Roboto" panose="02000000000000000000" pitchFamily="2" charset="0"/>
                <a:ea typeface="Roboto" panose="02000000000000000000" pitchFamily="2" charset="0"/>
                <a:cs typeface="Roboto" panose="02000000000000000000" pitchFamily="2" charset="0"/>
              </a:rPr>
              <a:t> Then you have to say, ”Incorrect” and move on. </a:t>
            </a:r>
          </a:p>
          <a:p>
            <a:pPr rtl="0">
              <a:spcBef>
                <a:spcPts val="0"/>
              </a:spcBef>
              <a:spcAft>
                <a:spcPts val="1600"/>
              </a:spcAft>
            </a:pPr>
            <a:r>
              <a:rPr lang="en-US" dirty="0">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https://youtube.com/clip/UgkxY81Ghq96NNZH9e7BFNv_V00C-arEux6I</a:t>
            </a: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Gaming galaxies Wiki | FANDOM powered by Wikia">
            <a:extLst>
              <a:ext uri="{FF2B5EF4-FFF2-40B4-BE49-F238E27FC236}">
                <a16:creationId xmlns:a16="http://schemas.microsoft.com/office/drawing/2014/main" id="{E408DAD6-9F6E-FD1D-F1CA-2AEF56A3B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466" y="3975100"/>
            <a:ext cx="2517733" cy="288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281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80">
                                          <p:stCondLst>
                                            <p:cond delay="0"/>
                                          </p:stCondLst>
                                        </p:cTn>
                                        <p:tgtEl>
                                          <p:spTgt spid="2050"/>
                                        </p:tgtEl>
                                      </p:cBhvr>
                                    </p:animEffect>
                                    <p:anim calcmode="lin" valueType="num">
                                      <p:cBhvr>
                                        <p:cTn id="1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9" dur="26">
                                          <p:stCondLst>
                                            <p:cond delay="650"/>
                                          </p:stCondLst>
                                        </p:cTn>
                                        <p:tgtEl>
                                          <p:spTgt spid="2050"/>
                                        </p:tgtEl>
                                      </p:cBhvr>
                                      <p:to x="100000" y="60000"/>
                                    </p:animScale>
                                    <p:animScale>
                                      <p:cBhvr>
                                        <p:cTn id="20" dur="166" decel="50000">
                                          <p:stCondLst>
                                            <p:cond delay="676"/>
                                          </p:stCondLst>
                                        </p:cTn>
                                        <p:tgtEl>
                                          <p:spTgt spid="2050"/>
                                        </p:tgtEl>
                                      </p:cBhvr>
                                      <p:to x="100000" y="100000"/>
                                    </p:animScale>
                                    <p:animScale>
                                      <p:cBhvr>
                                        <p:cTn id="21" dur="26">
                                          <p:stCondLst>
                                            <p:cond delay="1312"/>
                                          </p:stCondLst>
                                        </p:cTn>
                                        <p:tgtEl>
                                          <p:spTgt spid="2050"/>
                                        </p:tgtEl>
                                      </p:cBhvr>
                                      <p:to x="100000" y="80000"/>
                                    </p:animScale>
                                    <p:animScale>
                                      <p:cBhvr>
                                        <p:cTn id="22" dur="166" decel="50000">
                                          <p:stCondLst>
                                            <p:cond delay="1338"/>
                                          </p:stCondLst>
                                        </p:cTn>
                                        <p:tgtEl>
                                          <p:spTgt spid="2050"/>
                                        </p:tgtEl>
                                      </p:cBhvr>
                                      <p:to x="100000" y="100000"/>
                                    </p:animScale>
                                    <p:animScale>
                                      <p:cBhvr>
                                        <p:cTn id="23" dur="26">
                                          <p:stCondLst>
                                            <p:cond delay="1642"/>
                                          </p:stCondLst>
                                        </p:cTn>
                                        <p:tgtEl>
                                          <p:spTgt spid="2050"/>
                                        </p:tgtEl>
                                      </p:cBhvr>
                                      <p:to x="100000" y="90000"/>
                                    </p:animScale>
                                    <p:animScale>
                                      <p:cBhvr>
                                        <p:cTn id="24" dur="166" decel="50000">
                                          <p:stCondLst>
                                            <p:cond delay="1668"/>
                                          </p:stCondLst>
                                        </p:cTn>
                                        <p:tgtEl>
                                          <p:spTgt spid="2050"/>
                                        </p:tgtEl>
                                      </p:cBhvr>
                                      <p:to x="100000" y="100000"/>
                                    </p:animScale>
                                    <p:animScale>
                                      <p:cBhvr>
                                        <p:cTn id="25" dur="26">
                                          <p:stCondLst>
                                            <p:cond delay="1808"/>
                                          </p:stCondLst>
                                        </p:cTn>
                                        <p:tgtEl>
                                          <p:spTgt spid="2050"/>
                                        </p:tgtEl>
                                      </p:cBhvr>
                                      <p:to x="100000" y="95000"/>
                                    </p:animScale>
                                    <p:animScale>
                                      <p:cBhvr>
                                        <p:cTn id="26" dur="166" decel="50000">
                                          <p:stCondLst>
                                            <p:cond delay="1834"/>
                                          </p:stCondLst>
                                        </p:cTn>
                                        <p:tgtEl>
                                          <p:spTgt spid="205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{52D5B70F-DAD6-F240-999C-00E50094FD81}tf10001062</Template>
  <TotalTime>10112</TotalTime>
  <Words>1496</Words>
  <Application>Microsoft Macintosh PowerPoint</Application>
  <PresentationFormat>Widescreen</PresentationFormat>
  <Paragraphs>117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Roboto</vt:lpstr>
      <vt:lpstr>Wingdings 2</vt:lpstr>
      <vt:lpstr>Wingdings 3</vt:lpstr>
      <vt:lpstr>Ion</vt:lpstr>
      <vt:lpstr>OBOB 2023-2024</vt:lpstr>
      <vt:lpstr>PowerPoint Presentation</vt:lpstr>
      <vt:lpstr>Battle Overview</vt:lpstr>
      <vt:lpstr>Battle Setup</vt:lpstr>
      <vt:lpstr>Battle Setup</vt:lpstr>
      <vt:lpstr>Battle Officials</vt:lpstr>
      <vt:lpstr>Battle Officials and Battle Progression</vt:lpstr>
      <vt:lpstr>Battle Officials and Battle Progression</vt:lpstr>
      <vt:lpstr>Battle Progression</vt:lpstr>
      <vt:lpstr>”In Which Book” Questions</vt:lpstr>
      <vt:lpstr>PowerPoint Presentation</vt:lpstr>
      <vt:lpstr>Content Questions</vt:lpstr>
      <vt:lpstr>PowerPoint Presentation</vt:lpstr>
      <vt:lpstr>PowerPoint Presentation</vt:lpstr>
      <vt:lpstr>End of the Battle</vt:lpstr>
      <vt:lpstr>Challenges</vt:lpstr>
      <vt:lpstr>Tie-Breakers</vt:lpstr>
      <vt:lpstr>Details</vt:lpstr>
      <vt:lpstr>Details</vt:lpstr>
      <vt:lpstr>Resources</vt:lpstr>
      <vt:lpstr>Thank you for OBOBing with us!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OBOB 2022-2023</dc:title>
  <dc:creator>nick heward</dc:creator>
  <cp:lastModifiedBy>nick heward</cp:lastModifiedBy>
  <cp:revision>4</cp:revision>
  <dcterms:created xsi:type="dcterms:W3CDTF">2023-01-29T07:42:33Z</dcterms:created>
  <dcterms:modified xsi:type="dcterms:W3CDTF">2024-01-31T04:14:24Z</dcterms:modified>
</cp:coreProperties>
</file>